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62" r:id="rId2"/>
    <p:sldId id="267" r:id="rId3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3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FFCC"/>
    <a:srgbClr val="990000"/>
    <a:srgbClr val="663300"/>
    <a:srgbClr val="FAF7FF"/>
    <a:srgbClr val="CCFFCC"/>
    <a:srgbClr val="99FF66"/>
    <a:srgbClr val="003300"/>
    <a:srgbClr val="A3B9FF"/>
    <a:srgbClr val="BAE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602" y="60"/>
      </p:cViewPr>
      <p:guideLst>
        <p:guide orient="horz" pos="443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413" cy="49387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87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C536D37B-0EC0-48B7-9867-A8F15B6F4782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7808"/>
            <a:ext cx="5389563" cy="444166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4029"/>
            <a:ext cx="2919413" cy="493871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29"/>
            <a:ext cx="2919412" cy="493871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8E03239-FB55-4874-9130-A1F90149C8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63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03239-FB55-4874-9130-A1F90149C8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025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E03239-FB55-4874-9130-A1F90149C8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95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42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95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90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74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54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9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6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34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979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04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8DAA4-CAAD-4467-B8F1-BB938B2BA216}" type="datetimeFigureOut">
              <a:rPr kumimoji="1" lang="ja-JP" altLang="en-US" smtClean="0"/>
              <a:t>2019/2/27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1909A-CA07-4769-91EB-51B6960236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32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52075" y="282998"/>
            <a:ext cx="6192000" cy="90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5567" y="5039371"/>
            <a:ext cx="6164683" cy="3816424"/>
          </a:xfrm>
          <a:noFill/>
          <a:ln w="6350"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indent="0">
              <a:buNone/>
            </a:pP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○従業員が健康</a:t>
            </a:r>
            <a:r>
              <a:rPr kumimoji="1"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でないと、企業も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実力を発揮できません。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rgbClr val="99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従業員の健康管理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は、</a:t>
            </a:r>
            <a:r>
              <a:rPr lang="ja-JP" altLang="en-US" sz="1600" b="1" dirty="0" smtClean="0">
                <a:solidFill>
                  <a:srgbClr val="99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企業のリスク管理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でもあります。</a:t>
            </a:r>
            <a:endParaRPr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企業で健康づくりをすることで、リスク低減が期待できます。</a:t>
            </a:r>
            <a:r>
              <a:rPr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16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endParaRPr kumimoji="1" lang="en-US" altLang="ja-JP" sz="14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○このチェックシートの項目は、従業員の健康の為に</a:t>
            </a:r>
            <a:r>
              <a:rPr lang="ja-JP" altLang="en-US" sz="1600" b="1" dirty="0" smtClean="0">
                <a:solidFill>
                  <a:srgbClr val="99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事業主の</a:t>
            </a:r>
            <a:endParaRPr lang="en-US" altLang="ja-JP" sz="1600" b="1" dirty="0" smtClean="0">
              <a:solidFill>
                <a:srgbClr val="99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600" b="1">
                <a:solidFill>
                  <a:srgbClr val="99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b="1" smtClean="0">
                <a:solidFill>
                  <a:srgbClr val="99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皆様</a:t>
            </a:r>
            <a:r>
              <a:rPr lang="ja-JP" altLang="en-US" sz="1600" b="1" dirty="0" smtClean="0">
                <a:solidFill>
                  <a:srgbClr val="99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に取り組んで頂きたい項目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です。</a:t>
            </a:r>
            <a:endParaRPr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まずチェック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してみましょう。</a:t>
            </a:r>
            <a:endParaRPr lang="en-US" altLang="ja-JP" sz="16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sz="12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○最初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は満点でなくても大丈夫です！</a:t>
            </a:r>
            <a: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御社も</a:t>
            </a:r>
            <a:r>
              <a:rPr lang="en-US" altLang="ja-JP" sz="1600" b="1" dirty="0" smtClean="0">
                <a:solidFill>
                  <a:srgbClr val="99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『</a:t>
            </a:r>
            <a:r>
              <a:rPr lang="ja-JP" altLang="en-US" sz="1600" b="1" dirty="0" smtClean="0">
                <a:solidFill>
                  <a:srgbClr val="99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健康企業宣言</a:t>
            </a:r>
            <a:r>
              <a:rPr lang="en-US" altLang="ja-JP" sz="1600" b="1" dirty="0" smtClean="0">
                <a:solidFill>
                  <a:srgbClr val="99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』</a:t>
            </a:r>
            <a:r>
              <a:rPr lang="ja-JP" altLang="en-US" sz="16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して健康優良企業</a:t>
            </a:r>
            <a:r>
              <a:rPr lang="ja-JP" altLang="en-US" sz="16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を目指しましょう！</a:t>
            </a:r>
            <a:endParaRPr lang="en-US" altLang="ja-JP" sz="1600" dirty="0" smtClean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endParaRPr lang="en-US" altLang="ja-JP" sz="16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0" indent="0">
              <a:buNone/>
            </a:pPr>
            <a:endParaRPr lang="en-US" altLang="ja-JP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36712" y="9386254"/>
            <a:ext cx="5184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東京広告</a:t>
            </a:r>
            <a:r>
              <a:rPr lang="ja-JP" altLang="en-US" sz="1600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業</a:t>
            </a:r>
            <a:r>
              <a:rPr kumimoji="1" lang="ja-JP" altLang="en-US" sz="1600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健康保険組合</a:t>
            </a:r>
            <a:endParaRPr kumimoji="1" lang="ja-JP" altLang="en-US" sz="1600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-279412" y="3868182"/>
            <a:ext cx="7416824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3717032" y="3584848"/>
            <a:ext cx="2016224" cy="936000"/>
            <a:chOff x="4653136" y="4017000"/>
            <a:chExt cx="2016224" cy="936000"/>
          </a:xfrm>
          <a:solidFill>
            <a:srgbClr val="0070C0"/>
          </a:solidFill>
        </p:grpSpPr>
        <p:sp>
          <p:nvSpPr>
            <p:cNvPr id="33" name="正方形/長方形 32"/>
            <p:cNvSpPr/>
            <p:nvPr/>
          </p:nvSpPr>
          <p:spPr>
            <a:xfrm>
              <a:off x="5733360" y="4017000"/>
              <a:ext cx="936000" cy="936000"/>
            </a:xfrm>
            <a:prstGeom prst="rect">
              <a:avLst/>
            </a:prstGeom>
            <a:solidFill>
              <a:srgbClr val="00B05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4800" dirty="0" smtClean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集</a:t>
              </a: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4653136" y="4017000"/>
              <a:ext cx="936000" cy="936000"/>
            </a:xfrm>
            <a:prstGeom prst="rect">
              <a:avLst/>
            </a:prstGeom>
            <a:solidFill>
              <a:srgbClr val="00B050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4800" dirty="0" smtClean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募</a:t>
              </a: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583462" y="372998"/>
            <a:ext cx="5760640" cy="72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東京広告</a:t>
            </a:r>
            <a:r>
              <a:rPr lang="ja-JP" altLang="en-US" sz="2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業</a:t>
            </a:r>
            <a:r>
              <a:rPr lang="ja-JP" altLang="en-US" sz="2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健康保険組合ご加入の</a:t>
            </a:r>
            <a:endParaRPr lang="en-US" altLang="ja-JP" sz="2400" dirty="0" smtClean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事業</a:t>
            </a:r>
            <a:r>
              <a:rPr lang="ja-JP" altLang="en-US" sz="24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主の皆様</a:t>
            </a:r>
            <a:r>
              <a:rPr lang="ja-JP" altLang="en-US" sz="2400" dirty="0" smtClean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へ</a:t>
            </a:r>
            <a:endParaRPr lang="ja-JP" altLang="en-US" sz="2400" dirty="0">
              <a:solidFill>
                <a:schemeClr val="bg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7712183" y="6233559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7712183" y="6593559"/>
            <a:ext cx="360000" cy="360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円/楕円 45"/>
          <p:cNvSpPr/>
          <p:nvPr/>
        </p:nvSpPr>
        <p:spPr>
          <a:xfrm>
            <a:off x="8039515" y="7257256"/>
            <a:ext cx="360000" cy="36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7352183" y="6233559"/>
            <a:ext cx="360000" cy="360000"/>
          </a:xfrm>
          <a:prstGeom prst="ellipse">
            <a:avLst/>
          </a:pr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8" name="グループ化 47"/>
          <p:cNvGrpSpPr/>
          <p:nvPr/>
        </p:nvGrpSpPr>
        <p:grpSpPr>
          <a:xfrm>
            <a:off x="7846326" y="8265368"/>
            <a:ext cx="720000" cy="720000"/>
            <a:chOff x="-5756" y="4363161"/>
            <a:chExt cx="720000" cy="720000"/>
          </a:xfrm>
        </p:grpSpPr>
        <p:sp>
          <p:nvSpPr>
            <p:cNvPr id="49" name="円/楕円 48"/>
            <p:cNvSpPr/>
            <p:nvPr/>
          </p:nvSpPr>
          <p:spPr>
            <a:xfrm>
              <a:off x="354244" y="4363161"/>
              <a:ext cx="360000" cy="360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354244" y="4723161"/>
              <a:ext cx="360000" cy="360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0" y="4723161"/>
              <a:ext cx="360000" cy="360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-5756" y="4363161"/>
              <a:ext cx="360000" cy="360000"/>
            </a:xfrm>
            <a:prstGeom prst="ellipse">
              <a:avLst/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476102" y="9247005"/>
            <a:ext cx="5868000" cy="360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endParaRPr kumimoji="1" lang="ja-JP" altLang="en-US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78" y="9143755"/>
            <a:ext cx="242499" cy="24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4" name="正方形/長方形 53"/>
          <p:cNvSpPr/>
          <p:nvPr/>
        </p:nvSpPr>
        <p:spPr>
          <a:xfrm>
            <a:off x="5885656" y="3584848"/>
            <a:ext cx="936000" cy="936000"/>
          </a:xfrm>
          <a:prstGeom prst="rect">
            <a:avLst/>
          </a:prstGeom>
          <a:solidFill>
            <a:srgbClr val="00B050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48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</a:t>
            </a:r>
          </a:p>
        </p:txBody>
      </p:sp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8370" y="9139129"/>
            <a:ext cx="242499" cy="24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円/楕円 24"/>
          <p:cNvSpPr/>
          <p:nvPr/>
        </p:nvSpPr>
        <p:spPr>
          <a:xfrm>
            <a:off x="1340768" y="3656856"/>
            <a:ext cx="1440160" cy="791984"/>
          </a:xfrm>
          <a:prstGeom prst="ellipse">
            <a:avLst/>
          </a:prstGeom>
          <a:solidFill>
            <a:srgbClr val="FFFFCC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4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Ｓｔｅｐ１</a:t>
            </a:r>
            <a:endParaRPr lang="en-US" altLang="ja-JP" sz="2400" dirty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41218" y="6748"/>
            <a:ext cx="875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参考</a:t>
            </a:r>
            <a:r>
              <a:rPr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kumimoji="1" lang="en-US" altLang="ja-JP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endParaRPr kumimoji="1" lang="ja-JP" altLang="en-US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25" y="1568624"/>
            <a:ext cx="59055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3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角丸四角形 1050"/>
          <p:cNvSpPr/>
          <p:nvPr/>
        </p:nvSpPr>
        <p:spPr>
          <a:xfrm>
            <a:off x="-1" y="0"/>
            <a:ext cx="6858001" cy="999356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000" dirty="0">
                <a:solidFill>
                  <a:schemeClr val="tx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endParaRPr kumimoji="1" lang="ja-JP" altLang="en-US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89630" y="9201471"/>
            <a:ext cx="6660124" cy="654842"/>
          </a:xfrm>
          <a:prstGeom prst="roundRect">
            <a:avLst>
              <a:gd name="adj" fmla="val 7672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1628800" y="9201471"/>
            <a:ext cx="5079961" cy="522361"/>
          </a:xfrm>
          <a:prstGeom prst="roundRect">
            <a:avLst>
              <a:gd name="adj" fmla="val 7672"/>
            </a:avLst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〒 １０４－００４５　　東京都中央区築地４－１－１　東劇ビル１６階</a:t>
            </a:r>
            <a:endParaRPr kumimoji="1" lang="en-US" altLang="ja-JP" sz="10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 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東京広告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業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健康保険組合</a:t>
            </a:r>
            <a:endParaRPr lang="en-US" altLang="ja-JP" sz="105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</a:t>
            </a:r>
            <a:r>
              <a:rPr lang="ja-JP" altLang="en-US" sz="105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</a:t>
            </a:r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℡ ０３－６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２２６－４５３０</a:t>
            </a:r>
            <a:endParaRPr lang="en-US" altLang="ja-JP" sz="105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89629" y="4711607"/>
            <a:ext cx="6660125" cy="918000"/>
          </a:xfrm>
          <a:prstGeom prst="roundRect">
            <a:avLst>
              <a:gd name="adj" fmla="val 7672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97878" y="4913340"/>
            <a:ext cx="5495418" cy="716716"/>
          </a:xfrm>
          <a:prstGeom prst="roundRect">
            <a:avLst>
              <a:gd name="adj" fmla="val 7672"/>
            </a:avLst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■チェックシートに、現在の状況を記入しましょう。</a:t>
            </a:r>
            <a:endParaRPr lang="en-US" altLang="ja-JP" sz="1100" dirty="0" smtClean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100" dirty="0" smtClean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■項目の中から、御社で強化すべきものを優先に「取組みメニュー」としましょう。</a:t>
            </a:r>
            <a:endParaRPr lang="en-US" altLang="ja-JP" sz="900" dirty="0" smtClean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695399" y="4769324"/>
            <a:ext cx="645369" cy="208608"/>
            <a:chOff x="3846263" y="4512953"/>
            <a:chExt cx="645369" cy="208608"/>
          </a:xfrm>
        </p:grpSpPr>
        <p:sp>
          <p:nvSpPr>
            <p:cNvPr id="16" name="円形吹き出し 15"/>
            <p:cNvSpPr/>
            <p:nvPr/>
          </p:nvSpPr>
          <p:spPr>
            <a:xfrm>
              <a:off x="3915568" y="4512953"/>
              <a:ext cx="506758" cy="208608"/>
            </a:xfrm>
            <a:prstGeom prst="wedgeEllipseCallout">
              <a:avLst>
                <a:gd name="adj1" fmla="val 42703"/>
                <a:gd name="adj2" fmla="val 67066"/>
              </a:avLst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846263" y="4512953"/>
              <a:ext cx="645369" cy="208608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800" dirty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見開き</a:t>
              </a:r>
              <a:endParaRPr kumimoji="1" lang="ja-JP" altLang="en-US" sz="8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sp>
        <p:nvSpPr>
          <p:cNvPr id="111" name="角丸四角形 110"/>
          <p:cNvSpPr/>
          <p:nvPr/>
        </p:nvSpPr>
        <p:spPr>
          <a:xfrm>
            <a:off x="274694" y="9222330"/>
            <a:ext cx="1180373" cy="446788"/>
          </a:xfrm>
          <a:prstGeom prst="roundRect">
            <a:avLst>
              <a:gd name="adj" fmla="val 20632"/>
            </a:avLst>
          </a:prstGeom>
          <a:solidFill>
            <a:srgbClr val="00B050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お問い合わせ先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3264482" y="5534996"/>
            <a:ext cx="288032" cy="218628"/>
            <a:chOff x="5047405" y="6166775"/>
            <a:chExt cx="288032" cy="218628"/>
          </a:xfrm>
        </p:grpSpPr>
        <p:sp>
          <p:nvSpPr>
            <p:cNvPr id="12" name="二等辺三角形 11"/>
            <p:cNvSpPr/>
            <p:nvPr/>
          </p:nvSpPr>
          <p:spPr>
            <a:xfrm rot="10800000">
              <a:off x="5047405" y="6166775"/>
              <a:ext cx="288032" cy="218628"/>
            </a:xfrm>
            <a:prstGeom prst="triangl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sp>
          <p:nvSpPr>
            <p:cNvPr id="28" name="L 字 27"/>
            <p:cNvSpPr/>
            <p:nvPr/>
          </p:nvSpPr>
          <p:spPr>
            <a:xfrm rot="18923350">
              <a:off x="5106116" y="6202438"/>
              <a:ext cx="170610" cy="168308"/>
            </a:xfrm>
            <a:prstGeom prst="corner">
              <a:avLst>
                <a:gd name="adj1" fmla="val 24064"/>
                <a:gd name="adj2" fmla="val 22103"/>
              </a:avLst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9264291" y="7833320"/>
            <a:ext cx="218628" cy="288032"/>
            <a:chOff x="3290317" y="8867225"/>
            <a:chExt cx="218628" cy="288032"/>
          </a:xfrm>
        </p:grpSpPr>
        <p:sp>
          <p:nvSpPr>
            <p:cNvPr id="98" name="二等辺三角形 97"/>
            <p:cNvSpPr/>
            <p:nvPr/>
          </p:nvSpPr>
          <p:spPr>
            <a:xfrm rot="5400000">
              <a:off x="3255615" y="8901927"/>
              <a:ext cx="288032" cy="218628"/>
            </a:xfrm>
            <a:prstGeom prst="triangl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sp>
          <p:nvSpPr>
            <p:cNvPr id="117" name="L 字 116"/>
            <p:cNvSpPr/>
            <p:nvPr/>
          </p:nvSpPr>
          <p:spPr>
            <a:xfrm rot="13480670">
              <a:off x="3323755" y="8926641"/>
              <a:ext cx="169200" cy="169200"/>
            </a:xfrm>
            <a:prstGeom prst="corner">
              <a:avLst>
                <a:gd name="adj1" fmla="val 24064"/>
                <a:gd name="adj2" fmla="val 22103"/>
              </a:avLst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sp>
        <p:nvSpPr>
          <p:cNvPr id="54" name="角丸四角形 53"/>
          <p:cNvSpPr/>
          <p:nvPr/>
        </p:nvSpPr>
        <p:spPr>
          <a:xfrm>
            <a:off x="89629" y="5885446"/>
            <a:ext cx="6660000" cy="742813"/>
          </a:xfrm>
          <a:prstGeom prst="roundRect">
            <a:avLst>
              <a:gd name="adj" fmla="val 7672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961517" y="5745088"/>
            <a:ext cx="864192" cy="320379"/>
            <a:chOff x="1206669" y="6206852"/>
            <a:chExt cx="864192" cy="320379"/>
          </a:xfrm>
        </p:grpSpPr>
        <p:sp>
          <p:nvSpPr>
            <p:cNvPr id="57" name="角丸四角形 56"/>
            <p:cNvSpPr/>
            <p:nvPr/>
          </p:nvSpPr>
          <p:spPr>
            <a:xfrm>
              <a:off x="1254028" y="6254477"/>
              <a:ext cx="816833" cy="240100"/>
            </a:xfrm>
            <a:prstGeom prst="roundRect">
              <a:avLst>
                <a:gd name="adj" fmla="val 7672"/>
              </a:avLst>
            </a:prstGeom>
            <a:noFill/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dirty="0">
                  <a:solidFill>
                    <a:srgbClr val="6633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dirty="0" smtClean="0">
                  <a:solidFill>
                    <a:srgbClr val="6633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応募</a:t>
              </a:r>
              <a:endParaRPr kumimoji="1" lang="ja-JP" altLang="en-US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58" name="グループ化 57"/>
            <p:cNvGrpSpPr/>
            <p:nvPr/>
          </p:nvGrpSpPr>
          <p:grpSpPr>
            <a:xfrm>
              <a:off x="1206669" y="6206852"/>
              <a:ext cx="216000" cy="215862"/>
              <a:chOff x="1351455" y="3504618"/>
              <a:chExt cx="216000" cy="215862"/>
            </a:xfrm>
          </p:grpSpPr>
          <p:cxnSp>
            <p:nvCxnSpPr>
              <p:cNvPr id="59" name="直線コネクタ 58"/>
              <p:cNvCxnSpPr/>
              <p:nvPr/>
            </p:nvCxnSpPr>
            <p:spPr>
              <a:xfrm>
                <a:off x="1351455" y="3504618"/>
                <a:ext cx="216000" cy="0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線コネクタ 59"/>
              <p:cNvCxnSpPr/>
              <p:nvPr/>
            </p:nvCxnSpPr>
            <p:spPr>
              <a:xfrm>
                <a:off x="1362037" y="3504618"/>
                <a:ext cx="0" cy="215862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グループ化 60"/>
            <p:cNvGrpSpPr/>
            <p:nvPr/>
          </p:nvGrpSpPr>
          <p:grpSpPr>
            <a:xfrm>
              <a:off x="1854741" y="6311369"/>
              <a:ext cx="216000" cy="215862"/>
              <a:chOff x="825487" y="3441156"/>
              <a:chExt cx="216000" cy="215862"/>
            </a:xfrm>
          </p:grpSpPr>
          <p:cxnSp>
            <p:nvCxnSpPr>
              <p:cNvPr id="62" name="直線コネクタ 61"/>
              <p:cNvCxnSpPr/>
              <p:nvPr/>
            </p:nvCxnSpPr>
            <p:spPr>
              <a:xfrm>
                <a:off x="825487" y="3657018"/>
                <a:ext cx="216000" cy="0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線コネクタ 62"/>
              <p:cNvCxnSpPr/>
              <p:nvPr/>
            </p:nvCxnSpPr>
            <p:spPr>
              <a:xfrm>
                <a:off x="1041487" y="3441156"/>
                <a:ext cx="0" cy="215862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4" name="角丸四角形 113"/>
          <p:cNvSpPr/>
          <p:nvPr/>
        </p:nvSpPr>
        <p:spPr>
          <a:xfrm>
            <a:off x="89629" y="6962648"/>
            <a:ext cx="6660000" cy="918000"/>
          </a:xfrm>
          <a:prstGeom prst="roundRect">
            <a:avLst>
              <a:gd name="adj" fmla="val 7672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2187430" y="6849181"/>
            <a:ext cx="2320532" cy="252233"/>
          </a:xfrm>
          <a:prstGeom prst="roundRect">
            <a:avLst>
              <a:gd name="adj" fmla="val 7672"/>
            </a:avLst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取組む　</a:t>
            </a:r>
            <a:endParaRPr kumimoji="1" lang="ja-JP" altLang="en-US" dirty="0" smtClean="0">
              <a:solidFill>
                <a:srgbClr val="6633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89629" y="241780"/>
            <a:ext cx="6660000" cy="4196870"/>
          </a:xfrm>
          <a:prstGeom prst="roundRect">
            <a:avLst>
              <a:gd name="adj" fmla="val 3168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01971" y="96117"/>
            <a:ext cx="3035317" cy="320379"/>
            <a:chOff x="465987" y="188851"/>
            <a:chExt cx="3035317" cy="320379"/>
          </a:xfrm>
        </p:grpSpPr>
        <p:sp>
          <p:nvSpPr>
            <p:cNvPr id="129" name="角丸四角形 128"/>
            <p:cNvSpPr/>
            <p:nvPr/>
          </p:nvSpPr>
          <p:spPr>
            <a:xfrm>
              <a:off x="465987" y="236476"/>
              <a:ext cx="3035317" cy="216024"/>
            </a:xfrm>
            <a:prstGeom prst="roundRect">
              <a:avLst>
                <a:gd name="adj" fmla="val 7672"/>
              </a:avLst>
            </a:prstGeom>
            <a:noFill/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dirty="0" smtClean="0">
                  <a:solidFill>
                    <a:srgbClr val="6633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企業で健康づくり　の理由</a:t>
              </a:r>
              <a:endParaRPr kumimoji="1" lang="ja-JP" altLang="en-US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130" name="グループ化 129"/>
            <p:cNvGrpSpPr/>
            <p:nvPr/>
          </p:nvGrpSpPr>
          <p:grpSpPr>
            <a:xfrm>
              <a:off x="618305" y="188851"/>
              <a:ext cx="216000" cy="215862"/>
              <a:chOff x="944032" y="3504618"/>
              <a:chExt cx="216000" cy="215862"/>
            </a:xfrm>
          </p:grpSpPr>
          <p:cxnSp>
            <p:nvCxnSpPr>
              <p:cNvPr id="131" name="直線コネクタ 130"/>
              <p:cNvCxnSpPr/>
              <p:nvPr/>
            </p:nvCxnSpPr>
            <p:spPr>
              <a:xfrm>
                <a:off x="944032" y="3504618"/>
                <a:ext cx="216000" cy="0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直線コネクタ 131"/>
              <p:cNvCxnSpPr/>
              <p:nvPr/>
            </p:nvCxnSpPr>
            <p:spPr>
              <a:xfrm>
                <a:off x="954614" y="3504618"/>
                <a:ext cx="0" cy="215862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グループ化 132"/>
            <p:cNvGrpSpPr/>
            <p:nvPr/>
          </p:nvGrpSpPr>
          <p:grpSpPr>
            <a:xfrm>
              <a:off x="2264964" y="293368"/>
              <a:ext cx="216000" cy="215862"/>
              <a:chOff x="1096432" y="3441156"/>
              <a:chExt cx="216000" cy="215862"/>
            </a:xfrm>
          </p:grpSpPr>
          <p:cxnSp>
            <p:nvCxnSpPr>
              <p:cNvPr id="134" name="直線コネクタ 133"/>
              <p:cNvCxnSpPr/>
              <p:nvPr/>
            </p:nvCxnSpPr>
            <p:spPr>
              <a:xfrm>
                <a:off x="1096432" y="3657018"/>
                <a:ext cx="216000" cy="0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直線コネクタ 134"/>
              <p:cNvCxnSpPr/>
              <p:nvPr/>
            </p:nvCxnSpPr>
            <p:spPr>
              <a:xfrm>
                <a:off x="1312432" y="3441156"/>
                <a:ext cx="0" cy="215862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グループ化 2"/>
          <p:cNvGrpSpPr/>
          <p:nvPr/>
        </p:nvGrpSpPr>
        <p:grpSpPr>
          <a:xfrm>
            <a:off x="2593131" y="4520952"/>
            <a:ext cx="1653120" cy="320380"/>
            <a:chOff x="812774" y="4920652"/>
            <a:chExt cx="1653120" cy="320380"/>
          </a:xfrm>
        </p:grpSpPr>
        <p:grpSp>
          <p:nvGrpSpPr>
            <p:cNvPr id="50" name="グループ化 49"/>
            <p:cNvGrpSpPr/>
            <p:nvPr/>
          </p:nvGrpSpPr>
          <p:grpSpPr>
            <a:xfrm>
              <a:off x="2249894" y="5025170"/>
              <a:ext cx="216000" cy="215862"/>
              <a:chOff x="1096432" y="3441156"/>
              <a:chExt cx="216000" cy="215862"/>
            </a:xfrm>
          </p:grpSpPr>
          <p:cxnSp>
            <p:nvCxnSpPr>
              <p:cNvPr id="51" name="直線コネクタ 50"/>
              <p:cNvCxnSpPr/>
              <p:nvPr/>
            </p:nvCxnSpPr>
            <p:spPr>
              <a:xfrm>
                <a:off x="1096432" y="3657018"/>
                <a:ext cx="216000" cy="0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/>
              <p:cNvCxnSpPr/>
              <p:nvPr/>
            </p:nvCxnSpPr>
            <p:spPr>
              <a:xfrm>
                <a:off x="1312432" y="3441156"/>
                <a:ext cx="0" cy="215862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6" name="角丸四角形 135"/>
            <p:cNvSpPr/>
            <p:nvPr/>
          </p:nvSpPr>
          <p:spPr>
            <a:xfrm>
              <a:off x="864169" y="4968277"/>
              <a:ext cx="1491387" cy="216024"/>
            </a:xfrm>
            <a:prstGeom prst="roundRect">
              <a:avLst>
                <a:gd name="adj" fmla="val 7672"/>
              </a:avLst>
            </a:prstGeom>
            <a:noFill/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ja-JP" altLang="en-US" dirty="0" smtClean="0">
                  <a:solidFill>
                    <a:srgbClr val="6633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チェックシート</a:t>
              </a:r>
              <a:endParaRPr kumimoji="1" lang="ja-JP" altLang="en-US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137" name="グループ化 136"/>
            <p:cNvGrpSpPr/>
            <p:nvPr/>
          </p:nvGrpSpPr>
          <p:grpSpPr>
            <a:xfrm>
              <a:off x="812774" y="4920652"/>
              <a:ext cx="216000" cy="215862"/>
              <a:chOff x="944032" y="3504618"/>
              <a:chExt cx="216000" cy="215862"/>
            </a:xfrm>
          </p:grpSpPr>
          <p:cxnSp>
            <p:nvCxnSpPr>
              <p:cNvPr id="138" name="直線コネクタ 137"/>
              <p:cNvCxnSpPr/>
              <p:nvPr/>
            </p:nvCxnSpPr>
            <p:spPr>
              <a:xfrm>
                <a:off x="944032" y="3504618"/>
                <a:ext cx="216000" cy="0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線コネクタ 138"/>
              <p:cNvCxnSpPr/>
              <p:nvPr/>
            </p:nvCxnSpPr>
            <p:spPr>
              <a:xfrm>
                <a:off x="954614" y="3504618"/>
                <a:ext cx="0" cy="215862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角丸四角形 20"/>
          <p:cNvSpPr/>
          <p:nvPr/>
        </p:nvSpPr>
        <p:spPr>
          <a:xfrm>
            <a:off x="252587" y="529811"/>
            <a:ext cx="3060000" cy="320400"/>
          </a:xfrm>
          <a:prstGeom prst="roundRect">
            <a:avLst>
              <a:gd name="adj" fmla="val 7672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■</a:t>
            </a:r>
            <a:r>
              <a:rPr lang="en-US" altLang="ja-JP" sz="1200" b="1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40</a:t>
            </a:r>
            <a:r>
              <a:rPr lang="ja-JP" altLang="en-US" sz="1200" b="1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歳代</a:t>
            </a:r>
            <a:r>
              <a:rPr lang="ja-JP" altLang="en-US" sz="12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から生活習慣病</a:t>
            </a:r>
            <a:r>
              <a:rPr lang="ja-JP" altLang="en-US" sz="1200" spc="-15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リスク</a:t>
            </a:r>
            <a:r>
              <a:rPr lang="ja-JP" altLang="en-US" sz="12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が急に高まる</a:t>
            </a:r>
            <a:endParaRPr lang="en-US" altLang="ja-JP" sz="1200" dirty="0" smtClean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1556984" y="1052364"/>
            <a:ext cx="1728000" cy="231608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協会けんぽ東京支部データ</a:t>
            </a:r>
            <a:endParaRPr lang="en-US" altLang="ja-JP" sz="7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3645024" y="848544"/>
            <a:ext cx="2988000" cy="335810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業種・年代別　メタボ該当者割合（男性）</a:t>
            </a:r>
            <a:endParaRPr lang="en-US" altLang="ja-JP" sz="1400" b="1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25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426" y="1283972"/>
            <a:ext cx="3154934" cy="234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664" y="1357981"/>
            <a:ext cx="1502879" cy="455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7152" y="2325377"/>
            <a:ext cx="1835598" cy="417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664" y="1640118"/>
            <a:ext cx="605756" cy="22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正方形/長方形 105"/>
          <p:cNvSpPr/>
          <p:nvPr/>
        </p:nvSpPr>
        <p:spPr>
          <a:xfrm>
            <a:off x="629681" y="848544"/>
            <a:ext cx="2304397" cy="335810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年代別　生活習慣病治療割合</a:t>
            </a:r>
            <a:endParaRPr lang="en-US" altLang="ja-JP" sz="1400" b="1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170967" y="1361045"/>
            <a:ext cx="3055067" cy="1879297"/>
            <a:chOff x="154341" y="1389887"/>
            <a:chExt cx="3055067" cy="1879297"/>
          </a:xfrm>
        </p:grpSpPr>
        <p:sp>
          <p:nvSpPr>
            <p:cNvPr id="109" name="フリーフォーム 108"/>
            <p:cNvSpPr/>
            <p:nvPr/>
          </p:nvSpPr>
          <p:spPr>
            <a:xfrm>
              <a:off x="749133" y="1561261"/>
              <a:ext cx="2122641" cy="1310870"/>
            </a:xfrm>
            <a:custGeom>
              <a:avLst/>
              <a:gdLst>
                <a:gd name="connsiteX0" fmla="*/ 0 w 3619500"/>
                <a:gd name="connsiteY0" fmla="*/ 2324100 h 2324100"/>
                <a:gd name="connsiteX1" fmla="*/ 981075 w 3619500"/>
                <a:gd name="connsiteY1" fmla="*/ 2276475 h 2324100"/>
                <a:gd name="connsiteX2" fmla="*/ 1647825 w 3619500"/>
                <a:gd name="connsiteY2" fmla="*/ 2066925 h 2324100"/>
                <a:gd name="connsiteX3" fmla="*/ 2324100 w 3619500"/>
                <a:gd name="connsiteY3" fmla="*/ 1476375 h 2324100"/>
                <a:gd name="connsiteX4" fmla="*/ 3019425 w 3619500"/>
                <a:gd name="connsiteY4" fmla="*/ 742950 h 2324100"/>
                <a:gd name="connsiteX5" fmla="*/ 3619500 w 3619500"/>
                <a:gd name="connsiteY5" fmla="*/ 0 h 232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19500" h="2324100">
                  <a:moveTo>
                    <a:pt x="0" y="2324100"/>
                  </a:moveTo>
                  <a:lnTo>
                    <a:pt x="981075" y="2276475"/>
                  </a:lnTo>
                  <a:lnTo>
                    <a:pt x="1647825" y="2066925"/>
                  </a:lnTo>
                  <a:lnTo>
                    <a:pt x="2324100" y="1476375"/>
                  </a:lnTo>
                  <a:lnTo>
                    <a:pt x="3019425" y="742950"/>
                  </a:lnTo>
                  <a:lnTo>
                    <a:pt x="3619500" y="0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tailEnd type="stealt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8" name="Picture 3"/>
            <p:cNvPicPr>
              <a:picLocks noChangeAspect="1" noChangeArrowheads="1"/>
            </p:cNvPicPr>
            <p:nvPr/>
          </p:nvPicPr>
          <p:blipFill rotWithShape="1">
            <a:blip r:embed="rId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052" r="7307" b="7161"/>
            <a:stretch/>
          </p:blipFill>
          <p:spPr bwMode="auto">
            <a:xfrm>
              <a:off x="154341" y="1389887"/>
              <a:ext cx="3055067" cy="1879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15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2" t="91529" r="18581" b="701"/>
          <a:stretch/>
        </p:blipFill>
        <p:spPr bwMode="auto">
          <a:xfrm>
            <a:off x="274694" y="3349637"/>
            <a:ext cx="2932573" cy="243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5" name="L 字 144"/>
          <p:cNvSpPr/>
          <p:nvPr/>
        </p:nvSpPr>
        <p:spPr>
          <a:xfrm rot="18923350">
            <a:off x="-2558451" y="2127040"/>
            <a:ext cx="170610" cy="168308"/>
          </a:xfrm>
          <a:prstGeom prst="corner">
            <a:avLst>
              <a:gd name="adj1" fmla="val 24064"/>
              <a:gd name="adj2" fmla="val 22103"/>
            </a:avLst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" name="爆発 2 13"/>
          <p:cNvSpPr/>
          <p:nvPr/>
        </p:nvSpPr>
        <p:spPr>
          <a:xfrm>
            <a:off x="2474591" y="3710271"/>
            <a:ext cx="2340866" cy="592053"/>
          </a:xfrm>
          <a:prstGeom prst="irregularSeal2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正方形/長方形 140"/>
          <p:cNvSpPr/>
          <p:nvPr/>
        </p:nvSpPr>
        <p:spPr>
          <a:xfrm>
            <a:off x="1958528" y="3766695"/>
            <a:ext cx="2838624" cy="538233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企業活動は従業員の健康が</a:t>
            </a:r>
            <a:endParaRPr lang="en-US" altLang="ja-JP" dirty="0" smtClean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あってこそ！！</a:t>
            </a:r>
            <a:endParaRPr lang="en-US" altLang="ja-JP" dirty="0" smtClean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65" y="3132963"/>
            <a:ext cx="326427" cy="216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3" name="角丸四角形 92"/>
          <p:cNvSpPr/>
          <p:nvPr/>
        </p:nvSpPr>
        <p:spPr>
          <a:xfrm>
            <a:off x="3576701" y="530850"/>
            <a:ext cx="3060000" cy="319361"/>
          </a:xfrm>
          <a:prstGeom prst="roundRect">
            <a:avLst>
              <a:gd name="adj" fmla="val 7672"/>
            </a:avLst>
          </a:prstGeom>
          <a:solidFill>
            <a:schemeClr val="bg1"/>
          </a:solidFill>
          <a:ln w="9525">
            <a:solidFill>
              <a:schemeClr val="tx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■</a:t>
            </a:r>
            <a:r>
              <a:rPr lang="ja-JP" altLang="en-US" sz="1200" b="1" dirty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業種に</a:t>
            </a:r>
            <a:r>
              <a:rPr lang="ja-JP" altLang="en-US" sz="1200" b="1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より</a:t>
            </a:r>
            <a:r>
              <a:rPr lang="ja-JP" altLang="en-US" sz="12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メタボ</a:t>
            </a:r>
            <a:r>
              <a:rPr lang="ja-JP" altLang="en-US" sz="1200" dirty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該当者の割合</a:t>
            </a:r>
            <a:r>
              <a:rPr lang="ja-JP" altLang="en-US" sz="12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が異なる</a:t>
            </a:r>
            <a:endParaRPr lang="en-US" altLang="ja-JP" sz="1200" dirty="0" smtClean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grpSp>
        <p:nvGrpSpPr>
          <p:cNvPr id="96" name="グループ化 95"/>
          <p:cNvGrpSpPr/>
          <p:nvPr/>
        </p:nvGrpSpPr>
        <p:grpSpPr>
          <a:xfrm>
            <a:off x="3298194" y="4343028"/>
            <a:ext cx="288032" cy="218628"/>
            <a:chOff x="5047405" y="6166775"/>
            <a:chExt cx="288032" cy="218628"/>
          </a:xfrm>
        </p:grpSpPr>
        <p:sp>
          <p:nvSpPr>
            <p:cNvPr id="99" name="二等辺三角形 98"/>
            <p:cNvSpPr/>
            <p:nvPr/>
          </p:nvSpPr>
          <p:spPr>
            <a:xfrm rot="10800000">
              <a:off x="5047405" y="6166775"/>
              <a:ext cx="288032" cy="218628"/>
            </a:xfrm>
            <a:prstGeom prst="triangl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sp>
          <p:nvSpPr>
            <p:cNvPr id="100" name="L 字 99"/>
            <p:cNvSpPr/>
            <p:nvPr/>
          </p:nvSpPr>
          <p:spPr>
            <a:xfrm rot="18923350">
              <a:off x="5106116" y="6202438"/>
              <a:ext cx="170610" cy="168308"/>
            </a:xfrm>
            <a:prstGeom prst="corner">
              <a:avLst>
                <a:gd name="adj1" fmla="val 24064"/>
                <a:gd name="adj2" fmla="val 22103"/>
              </a:avLst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cxnSp>
        <p:nvCxnSpPr>
          <p:cNvPr id="102" name="直線コネクタ 101"/>
          <p:cNvCxnSpPr/>
          <p:nvPr/>
        </p:nvCxnSpPr>
        <p:spPr>
          <a:xfrm>
            <a:off x="2782418" y="6825208"/>
            <a:ext cx="216000" cy="0"/>
          </a:xfrm>
          <a:prstGeom prst="line">
            <a:avLst/>
          </a:prstGeom>
          <a:ln w="190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>
            <a:off x="2793000" y="6825208"/>
            <a:ext cx="0" cy="215862"/>
          </a:xfrm>
          <a:prstGeom prst="line">
            <a:avLst/>
          </a:prstGeom>
          <a:ln w="190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3763551" y="7151563"/>
            <a:ext cx="216000" cy="0"/>
          </a:xfrm>
          <a:prstGeom prst="line">
            <a:avLst/>
          </a:prstGeom>
          <a:ln w="190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コネクタ 118"/>
          <p:cNvCxnSpPr/>
          <p:nvPr/>
        </p:nvCxnSpPr>
        <p:spPr>
          <a:xfrm>
            <a:off x="3979551" y="6935701"/>
            <a:ext cx="0" cy="215862"/>
          </a:xfrm>
          <a:prstGeom prst="line">
            <a:avLst/>
          </a:prstGeom>
          <a:ln w="19050">
            <a:solidFill>
              <a:srgbClr val="66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3" name="グループ化 122"/>
          <p:cNvGrpSpPr/>
          <p:nvPr/>
        </p:nvGrpSpPr>
        <p:grpSpPr>
          <a:xfrm>
            <a:off x="3275613" y="6537176"/>
            <a:ext cx="288032" cy="218628"/>
            <a:chOff x="5047405" y="6166775"/>
            <a:chExt cx="288032" cy="218628"/>
          </a:xfrm>
        </p:grpSpPr>
        <p:sp>
          <p:nvSpPr>
            <p:cNvPr id="124" name="二等辺三角形 123"/>
            <p:cNvSpPr/>
            <p:nvPr/>
          </p:nvSpPr>
          <p:spPr>
            <a:xfrm rot="10800000">
              <a:off x="5047405" y="6166775"/>
              <a:ext cx="288032" cy="218628"/>
            </a:xfrm>
            <a:prstGeom prst="triangl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sp>
          <p:nvSpPr>
            <p:cNvPr id="142" name="L 字 141"/>
            <p:cNvSpPr/>
            <p:nvPr/>
          </p:nvSpPr>
          <p:spPr>
            <a:xfrm rot="18923350">
              <a:off x="5106116" y="6202438"/>
              <a:ext cx="170610" cy="168308"/>
            </a:xfrm>
            <a:prstGeom prst="corner">
              <a:avLst>
                <a:gd name="adj1" fmla="val 24064"/>
                <a:gd name="adj2" fmla="val 22103"/>
              </a:avLst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sp>
        <p:nvSpPr>
          <p:cNvPr id="64" name="角丸四角形 63"/>
          <p:cNvSpPr/>
          <p:nvPr/>
        </p:nvSpPr>
        <p:spPr>
          <a:xfrm>
            <a:off x="605830" y="6033120"/>
            <a:ext cx="6026920" cy="504478"/>
          </a:xfrm>
          <a:prstGeom prst="roundRect">
            <a:avLst>
              <a:gd name="adj" fmla="val 7672"/>
            </a:avLst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■応募用紙に必要事項を記入して、今すぐ</a:t>
            </a:r>
            <a:r>
              <a:rPr lang="en-US" altLang="ja-JP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FAX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でご応募を！</a:t>
            </a:r>
            <a:endParaRPr lang="en-US" altLang="ja-JP" sz="1100" dirty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健保組合等のサポートを活用しながら、</a:t>
            </a:r>
            <a:r>
              <a:rPr lang="ja-JP" altLang="en-US" sz="1200" b="1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一緒に健康経営・健康づくり</a:t>
            </a:r>
            <a:r>
              <a:rPr lang="ja-JP" altLang="en-US" sz="1100" dirty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をして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いきましょう。</a:t>
            </a:r>
            <a:endParaRPr lang="en-US" altLang="ja-JP" sz="1100" dirty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grpSp>
        <p:nvGrpSpPr>
          <p:cNvPr id="143" name="グループ化 142"/>
          <p:cNvGrpSpPr/>
          <p:nvPr/>
        </p:nvGrpSpPr>
        <p:grpSpPr>
          <a:xfrm>
            <a:off x="3320832" y="7782788"/>
            <a:ext cx="288032" cy="218628"/>
            <a:chOff x="5047405" y="6166775"/>
            <a:chExt cx="288032" cy="218628"/>
          </a:xfrm>
        </p:grpSpPr>
        <p:sp>
          <p:nvSpPr>
            <p:cNvPr id="144" name="二等辺三角形 143"/>
            <p:cNvSpPr/>
            <p:nvPr/>
          </p:nvSpPr>
          <p:spPr>
            <a:xfrm rot="10800000">
              <a:off x="5047405" y="6166775"/>
              <a:ext cx="288032" cy="218628"/>
            </a:xfrm>
            <a:prstGeom prst="triangle">
              <a:avLst/>
            </a:prstGeom>
            <a:solidFill>
              <a:schemeClr val="bg1"/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sp>
          <p:nvSpPr>
            <p:cNvPr id="146" name="L 字 145"/>
            <p:cNvSpPr/>
            <p:nvPr/>
          </p:nvSpPr>
          <p:spPr>
            <a:xfrm rot="18923350">
              <a:off x="5106116" y="6202438"/>
              <a:ext cx="170610" cy="168308"/>
            </a:xfrm>
            <a:prstGeom prst="corner">
              <a:avLst>
                <a:gd name="adj1" fmla="val 24064"/>
                <a:gd name="adj2" fmla="val 22103"/>
              </a:avLst>
            </a:prstGeom>
            <a:solidFill>
              <a:schemeClr val="tx1">
                <a:lumMod val="65000"/>
                <a:lumOff val="35000"/>
              </a:schemeClr>
            </a:solidFill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sp>
        <p:nvSpPr>
          <p:cNvPr id="77" name="角丸四角形 76"/>
          <p:cNvSpPr/>
          <p:nvPr/>
        </p:nvSpPr>
        <p:spPr>
          <a:xfrm>
            <a:off x="605290" y="7214964"/>
            <a:ext cx="5904842" cy="653922"/>
          </a:xfrm>
          <a:prstGeom prst="roundRect">
            <a:avLst>
              <a:gd name="adj" fmla="val 7672"/>
            </a:avLst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■後日</a:t>
            </a:r>
            <a:r>
              <a:rPr lang="ja-JP" altLang="en-US" sz="1100" dirty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「宣言の証」をお送りします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。社内</a:t>
            </a:r>
            <a:r>
              <a:rPr lang="ja-JP" altLang="en-US" sz="1100" dirty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に掲示して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、従業員へ周知しましょう。　　　　　　　　　　　</a:t>
            </a:r>
            <a:endParaRPr lang="en-US" altLang="ja-JP" sz="1100" dirty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100" dirty="0" smtClean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■事業主様の協力なリーダーシップの</a:t>
            </a:r>
            <a:r>
              <a:rPr lang="ja-JP" altLang="en-US" sz="1100" spc="-3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もと、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実践スタート！</a:t>
            </a:r>
            <a:endParaRPr lang="en-US" altLang="ja-JP" sz="1100" dirty="0" smtClean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49" name="L 字 148"/>
          <p:cNvSpPr/>
          <p:nvPr/>
        </p:nvSpPr>
        <p:spPr>
          <a:xfrm rot="18923350">
            <a:off x="-1480841" y="8081306"/>
            <a:ext cx="170610" cy="168308"/>
          </a:xfrm>
          <a:prstGeom prst="corner">
            <a:avLst>
              <a:gd name="adj1" fmla="val 24064"/>
              <a:gd name="adj2" fmla="val 22103"/>
            </a:avLst>
          </a:prstGeom>
          <a:solidFill>
            <a:schemeClr val="tx1">
              <a:lumMod val="65000"/>
              <a:lumOff val="35000"/>
            </a:schemeClr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 dirty="0" smtClean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1" name="角丸四角形 150"/>
          <p:cNvSpPr/>
          <p:nvPr/>
        </p:nvSpPr>
        <p:spPr>
          <a:xfrm>
            <a:off x="98999" y="8149359"/>
            <a:ext cx="6660000" cy="870815"/>
          </a:xfrm>
          <a:prstGeom prst="roundRect">
            <a:avLst>
              <a:gd name="adj" fmla="val 7672"/>
            </a:avLst>
          </a:prstGeom>
          <a:solidFill>
            <a:schemeClr val="bg1"/>
          </a:solidFill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2400" dirty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kumimoji="1" lang="ja-JP" altLang="en-US" sz="2400" dirty="0" smtClean="0">
              <a:solidFill>
                <a:schemeClr val="tx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620688" y="8313665"/>
            <a:ext cx="5923034" cy="671783"/>
          </a:xfrm>
          <a:prstGeom prst="roundRect">
            <a:avLst>
              <a:gd name="adj" fmla="val 7672"/>
            </a:avLst>
          </a:prstGeom>
          <a:noFill/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■</a:t>
            </a:r>
            <a:r>
              <a:rPr lang="ja-JP" altLang="en-US" sz="1100" spc="-15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チェックシート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で振り返り。Ｓｔｅｐ１が達成基準８０点以上になるまで、再挑戦！</a:t>
            </a:r>
            <a:endParaRPr lang="en-US" altLang="ja-JP" sz="1100" dirty="0" smtClean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100" dirty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■Ｓｔｅｐ１をクリアしたら、</a:t>
            </a:r>
            <a:r>
              <a:rPr lang="ja-JP" altLang="en-US" sz="1100" b="1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「健康優良企業 銀の認定証」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</a:t>
            </a:r>
            <a:r>
              <a:rPr lang="ja-JP" altLang="en-US" sz="1100" dirty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贈呈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します。</a:t>
            </a:r>
            <a:endParaRPr lang="en-US" altLang="ja-JP" sz="1100" dirty="0" smtClean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100" dirty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チェックシートもＳｔｅｐ２へ</a:t>
            </a:r>
            <a:r>
              <a:rPr lang="ja-JP" altLang="en-US" sz="1100" spc="-150" dirty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ステップアップ</a:t>
            </a:r>
            <a:r>
              <a:rPr lang="ja-JP" altLang="en-US" sz="1100" dirty="0" smtClean="0">
                <a:solidFill>
                  <a:srgbClr val="6633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！</a:t>
            </a:r>
            <a:endParaRPr lang="en-US" altLang="ja-JP" sz="1100" dirty="0">
              <a:solidFill>
                <a:srgbClr val="6633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826077" y="7977336"/>
            <a:ext cx="1273720" cy="320379"/>
            <a:chOff x="1124242" y="8313827"/>
            <a:chExt cx="1273720" cy="320379"/>
          </a:xfrm>
        </p:grpSpPr>
        <p:sp>
          <p:nvSpPr>
            <p:cNvPr id="88" name="角丸四角形 87"/>
            <p:cNvSpPr/>
            <p:nvPr/>
          </p:nvSpPr>
          <p:spPr>
            <a:xfrm>
              <a:off x="1124242" y="8361452"/>
              <a:ext cx="1273720" cy="240100"/>
            </a:xfrm>
            <a:prstGeom prst="roundRect">
              <a:avLst>
                <a:gd name="adj" fmla="val 7672"/>
              </a:avLst>
            </a:prstGeom>
            <a:noFill/>
            <a:ln w="9525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ja-JP" altLang="en-US" dirty="0" smtClean="0">
                  <a:solidFill>
                    <a:srgbClr val="6633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振り返る</a:t>
              </a:r>
              <a:endParaRPr kumimoji="1" lang="ja-JP" altLang="en-US" dirty="0" smtClean="0">
                <a:solidFill>
                  <a:srgbClr val="6633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89" name="グループ化 88"/>
            <p:cNvGrpSpPr/>
            <p:nvPr/>
          </p:nvGrpSpPr>
          <p:grpSpPr>
            <a:xfrm>
              <a:off x="1168632" y="8313827"/>
              <a:ext cx="216000" cy="215862"/>
              <a:chOff x="944032" y="3504618"/>
              <a:chExt cx="216000" cy="215862"/>
            </a:xfrm>
          </p:grpSpPr>
          <p:cxnSp>
            <p:nvCxnSpPr>
              <p:cNvPr id="90" name="直線コネクタ 89"/>
              <p:cNvCxnSpPr/>
              <p:nvPr/>
            </p:nvCxnSpPr>
            <p:spPr>
              <a:xfrm>
                <a:off x="944032" y="3504618"/>
                <a:ext cx="216000" cy="0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/>
              <p:cNvCxnSpPr/>
              <p:nvPr/>
            </p:nvCxnSpPr>
            <p:spPr>
              <a:xfrm>
                <a:off x="954614" y="3504618"/>
                <a:ext cx="0" cy="215862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グループ化 91"/>
            <p:cNvGrpSpPr/>
            <p:nvPr/>
          </p:nvGrpSpPr>
          <p:grpSpPr>
            <a:xfrm>
              <a:off x="2015874" y="8418344"/>
              <a:ext cx="216000" cy="215862"/>
              <a:chOff x="1151586" y="3441156"/>
              <a:chExt cx="216000" cy="215862"/>
            </a:xfrm>
          </p:grpSpPr>
          <p:cxnSp>
            <p:nvCxnSpPr>
              <p:cNvPr id="94" name="直線コネクタ 93"/>
              <p:cNvCxnSpPr/>
              <p:nvPr/>
            </p:nvCxnSpPr>
            <p:spPr>
              <a:xfrm>
                <a:off x="1151586" y="3657018"/>
                <a:ext cx="216000" cy="0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/>
              <p:cNvCxnSpPr/>
              <p:nvPr/>
            </p:nvCxnSpPr>
            <p:spPr>
              <a:xfrm>
                <a:off x="1367586" y="3441156"/>
                <a:ext cx="0" cy="215862"/>
              </a:xfrm>
              <a:prstGeom prst="line">
                <a:avLst/>
              </a:prstGeom>
              <a:ln w="19050">
                <a:solidFill>
                  <a:srgbClr val="6633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0" name="正方形/長方形 109"/>
          <p:cNvSpPr/>
          <p:nvPr/>
        </p:nvSpPr>
        <p:spPr>
          <a:xfrm>
            <a:off x="5517232" y="1055455"/>
            <a:ext cx="1188000" cy="231608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協会けんぽ東京支部データ</a:t>
            </a:r>
            <a:endParaRPr lang="en-US" altLang="ja-JP" sz="7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316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3730</TotalTime>
  <Words>206</Words>
  <Application>Microsoft Office PowerPoint</Application>
  <PresentationFormat>A4 210 x 297 mm</PresentationFormat>
  <Paragraphs>60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HGPｺﾞｼｯｸE</vt:lpstr>
      <vt:lpstr>HGPｺﾞｼｯｸM</vt:lpstr>
      <vt:lpstr>HGSｺﾞｼｯｸE</vt:lpstr>
      <vt:lpstr>HGSｺﾞｼｯｸM</vt:lpstr>
      <vt:lpstr>HGｺﾞｼｯｸE</vt:lpstr>
      <vt:lpstr>HGｺﾞｼｯｸM</vt:lpstr>
      <vt:lpstr>HG丸ｺﾞｼｯｸM-PRO</vt:lpstr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全国健康保険協会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関口　有紀</dc:creator>
  <cp:lastModifiedBy>大沼 靖</cp:lastModifiedBy>
  <cp:revision>214</cp:revision>
  <cp:lastPrinted>2019-02-27T07:21:30Z</cp:lastPrinted>
  <dcterms:created xsi:type="dcterms:W3CDTF">2015-09-07T23:26:23Z</dcterms:created>
  <dcterms:modified xsi:type="dcterms:W3CDTF">2019-02-27T07:21:32Z</dcterms:modified>
</cp:coreProperties>
</file>