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62" r:id="rId2"/>
    <p:sldId id="269" r:id="rId3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FFCC"/>
    <a:srgbClr val="33CCFF"/>
    <a:srgbClr val="3333FF"/>
    <a:srgbClr val="EEB500"/>
    <a:srgbClr val="6600FF"/>
    <a:srgbClr val="99CCFF"/>
    <a:srgbClr val="66CCFF"/>
    <a:srgbClr val="FF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96"/>
      </p:cViewPr>
      <p:guideLst>
        <p:guide orient="horz" pos="44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19413" cy="49387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3"/>
            <a:ext cx="2919412" cy="49387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536D37B-0EC0-48B7-9867-A8F15B6F4782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08"/>
            <a:ext cx="5389563" cy="444166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4031"/>
            <a:ext cx="2919413" cy="49387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31"/>
            <a:ext cx="2919412" cy="49387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8E03239-FB55-4874-9130-A1F90149C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6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3239-FB55-4874-9130-A1F90149C8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65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2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5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90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4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4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9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3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7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角丸四角形 74"/>
          <p:cNvSpPr/>
          <p:nvPr/>
        </p:nvSpPr>
        <p:spPr>
          <a:xfrm>
            <a:off x="451087" y="4265197"/>
            <a:ext cx="5760640" cy="69560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健康優良企業</a:t>
            </a:r>
            <a:r>
              <a:rPr lang="ja-JP" altLang="en-US" sz="24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を目指しましょう</a:t>
            </a:r>
            <a:r>
              <a:rPr lang="en-US" altLang="ja-JP" sz="2400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4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lang="ja-JP" altLang="en-US" sz="2400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63" y="5676832"/>
            <a:ext cx="6215274" cy="1532567"/>
          </a:xfrm>
          <a:noFill/>
          <a:ln w="6350"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◆従業員が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健康でないと、企業も実力を発揮できません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、従業員の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健康管理は、企業のリスク管理です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企業で健康づくりをすることで、リスク低減が期待できます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健康経営・健康づくりは難しいことではありません、できることから始めましょう。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経営は職場の健康づくりから始めましょう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・従業員が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健康になれば生産性の向上につながります。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事業主様が自ら健康づくり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に取組む姿勢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を宣言することが大切です。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5936583" y="6118406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936583" y="6478406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6106376" y="7969265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576583" y="6118406"/>
            <a:ext cx="360000" cy="360000"/>
          </a:xfrm>
          <a:prstGeom prst="ellipse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6031727" y="8463406"/>
            <a:ext cx="720000" cy="720001"/>
            <a:chOff x="-5756" y="4363161"/>
            <a:chExt cx="720000" cy="720000"/>
          </a:xfrm>
        </p:grpSpPr>
        <p:sp>
          <p:nvSpPr>
            <p:cNvPr id="49" name="円/楕円 48"/>
            <p:cNvSpPr/>
            <p:nvPr/>
          </p:nvSpPr>
          <p:spPr>
            <a:xfrm>
              <a:off x="354244" y="436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354244" y="4723161"/>
              <a:ext cx="360000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0" y="472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-5756" y="4363161"/>
              <a:ext cx="360000" cy="3600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78" y="9174997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371" y="9170372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角丸四角形 73"/>
          <p:cNvSpPr/>
          <p:nvPr/>
        </p:nvSpPr>
        <p:spPr>
          <a:xfrm>
            <a:off x="743467" y="3597869"/>
            <a:ext cx="5040560" cy="623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従業員の健康は企業の誇り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活気ある職場は従業員の健康づくりから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298380" y="1521988"/>
            <a:ext cx="6144084" cy="2041532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健康企業宣言とは？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・健康優良企業を目指して、企業全体で健康づくりに取組　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むことを宣言することです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健康企業宣言の取組みをご加入の健康保険組合がサポートします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認定後は、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企業</a:t>
            </a:r>
            <a:r>
              <a:rPr lang="ja-JP" altLang="en-US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イメージ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の向上や求人などで健康優良企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業としてアピールできます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853477"/>
            <a:ext cx="6858000" cy="720080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4800" dirty="0" smtClean="0">
                <a:ln w="22225" cap="rnd">
                  <a:solidFill>
                    <a:schemeClr val="bg1">
                      <a:alpha val="51000"/>
                    </a:schemeClr>
                  </a:solidFill>
                </a:ln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「健康企業宣言」スタート</a:t>
            </a:r>
            <a:endParaRPr lang="en-US" altLang="ja-JP" sz="4800" dirty="0" smtClean="0">
              <a:ln w="22225" cap="rnd">
                <a:solidFill>
                  <a:schemeClr val="bg1">
                    <a:alpha val="51000"/>
                  </a:schemeClr>
                </a:solidFill>
              </a:ln>
              <a:solidFill>
                <a:srgbClr val="3333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44352" y="5035380"/>
            <a:ext cx="5999715" cy="641452"/>
            <a:chOff x="167294" y="4407708"/>
            <a:chExt cx="5999715" cy="641452"/>
          </a:xfrm>
          <a:solidFill>
            <a:srgbClr val="92D050"/>
          </a:solidFill>
        </p:grpSpPr>
        <p:sp>
          <p:nvSpPr>
            <p:cNvPr id="30" name="角丸四角形 29"/>
            <p:cNvSpPr/>
            <p:nvPr/>
          </p:nvSpPr>
          <p:spPr>
            <a:xfrm>
              <a:off x="406369" y="4476406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健康経営・健康づくりは難しく</a:t>
              </a:r>
              <a:r>
                <a:rPr lang="ja-JP" altLang="en-US" sz="2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ありません</a:t>
              </a: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167294" y="4407708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66058" y="7172185"/>
            <a:ext cx="5928611" cy="641452"/>
            <a:chOff x="187547" y="4164222"/>
            <a:chExt cx="5928611" cy="641452"/>
          </a:xfrm>
        </p:grpSpPr>
        <p:sp>
          <p:nvSpPr>
            <p:cNvPr id="37" name="角丸四角形 36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solidFill>
              <a:srgbClr val="3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チェックシートで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確かめましょう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solidFill>
              <a:srgbClr val="3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9" name="コンテンツ プレースホルダー 2"/>
          <p:cNvSpPr txBox="1">
            <a:spLocks/>
          </p:cNvSpPr>
          <p:nvPr/>
        </p:nvSpPr>
        <p:spPr>
          <a:xfrm>
            <a:off x="423450" y="7848176"/>
            <a:ext cx="6215274" cy="1426044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◆健診や職場環境整備など、どの程度取り組めているか確認してみましょう。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１は健康経営を行うための「職場の健康づくり、環境整備」がテーマ。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から始めましょう。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２は健康経営、本人と家族の健康づくり、安全衛生がテーマです。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◆取組むべき課題が決まったら、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事業主自ら健康づくり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に取組む姿勢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宣言しましょう。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・事業主自ら健康づくりに取組む姿勢を宣言することが大切です。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69611" y="450760"/>
            <a:ext cx="6167026" cy="426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健康保険組合ご加入の企業経営者の</a:t>
            </a:r>
            <a:r>
              <a:rPr lang="ja-JP" altLang="en-US" sz="20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皆様</a:t>
            </a:r>
            <a:r>
              <a:rPr lang="ja-JP" altLang="en-US" sz="20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へお知らせ</a:t>
            </a:r>
            <a:endParaRPr lang="ja-JP" altLang="en-US" sz="20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916832" y="9183407"/>
            <a:ext cx="2907180" cy="34303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健康保険組合連合会 東京連合会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507248" y="41765"/>
            <a:ext cx="1090558" cy="40899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参考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1917224" y="9423859"/>
            <a:ext cx="2907180" cy="34303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東 京 広 告 業 健 康 保 険 組 合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角丸四角形 69"/>
          <p:cNvSpPr/>
          <p:nvPr/>
        </p:nvSpPr>
        <p:spPr>
          <a:xfrm>
            <a:off x="116632" y="2212239"/>
            <a:ext cx="6623497" cy="3352440"/>
          </a:xfrm>
          <a:prstGeom prst="roundRect">
            <a:avLst>
              <a:gd name="adj" fmla="val 6456"/>
            </a:avLst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ＳＴＥＰ１</a:t>
            </a:r>
            <a:endParaRPr kumimoji="1" lang="ja-JP" altLang="en-US" sz="1400" b="1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381887" y="4654309"/>
            <a:ext cx="6266936" cy="70209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健保連</a:t>
            </a:r>
            <a:r>
              <a:rPr kumimoji="1"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連合会</a:t>
            </a:r>
            <a:endParaRPr kumimoji="1"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390254" y="3553183"/>
            <a:ext cx="6277689" cy="955638"/>
          </a:xfrm>
          <a:prstGeom prst="roundRect">
            <a:avLst/>
          </a:prstGeom>
          <a:solidFill>
            <a:srgbClr val="CC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健康保険組合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98573" y="9004117"/>
            <a:ext cx="6457186" cy="504056"/>
          </a:xfrm>
          <a:prstGeom prst="roundRect">
            <a:avLst>
              <a:gd name="adj" fmla="val 1308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お問い合わせ先</a:t>
            </a:r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　　　</a:t>
            </a:r>
            <a:r>
              <a:rPr lang="en-US" altLang="ja-JP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０３－６２２６－４５３０　健康管理課</a:t>
            </a:r>
            <a:endParaRPr kumimoji="1" lang="ja-JP" altLang="en-US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908720" y="8939886"/>
            <a:ext cx="5761750" cy="632519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64696" y="56456"/>
            <a:ext cx="5928611" cy="641452"/>
            <a:chOff x="187547" y="4164222"/>
            <a:chExt cx="5928611" cy="641452"/>
          </a:xfrm>
          <a:solidFill>
            <a:srgbClr val="0070C0"/>
          </a:solidFill>
        </p:grpSpPr>
        <p:sp>
          <p:nvSpPr>
            <p:cNvPr id="11" name="角丸四角形 10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健康づくりの取組みをサポートします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630634" y="752115"/>
            <a:ext cx="6089271" cy="1176551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◆健康づくりの取組みを</a:t>
            </a:r>
            <a:r>
              <a:rPr lang="ja-JP" altLang="en-US" sz="120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ご加入の東京広告業健康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保険組合がサポートいたします。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◆健康宣言の取組みに当たって、専門家による支援として東京商工会議所「健康経営アドバイザー制度」を利用することができます。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458781" y="1384088"/>
            <a:ext cx="5928611" cy="742871"/>
            <a:chOff x="187547" y="4164222"/>
            <a:chExt cx="5928611" cy="641452"/>
          </a:xfrm>
          <a:solidFill>
            <a:srgbClr val="6600FF"/>
          </a:solidFill>
        </p:grpSpPr>
        <p:sp>
          <p:nvSpPr>
            <p:cNvPr id="15" name="角丸四角形 14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健康企業宣言から健康優良企業認定まで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４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95" name="角丸四角形 94"/>
          <p:cNvSpPr/>
          <p:nvPr/>
        </p:nvSpPr>
        <p:spPr>
          <a:xfrm>
            <a:off x="371134" y="2711648"/>
            <a:ext cx="6277689" cy="742010"/>
          </a:xfrm>
          <a:prstGeom prst="roundRect">
            <a:avLst/>
          </a:prstGeom>
          <a:solidFill>
            <a:srgbClr val="FFE1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</a:t>
            </a:r>
            <a:endParaRPr kumimoji="1" lang="ja-JP" altLang="en-US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メモ 95"/>
          <p:cNvSpPr/>
          <p:nvPr/>
        </p:nvSpPr>
        <p:spPr>
          <a:xfrm>
            <a:off x="2087407" y="2811382"/>
            <a:ext cx="864372" cy="507776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STEP</a:t>
            </a:r>
            <a:r>
              <a:rPr lang="ja-JP" altLang="en-US" sz="1000" dirty="0" smtClean="0">
                <a:solidFill>
                  <a:schemeClr val="tx1"/>
                </a:solidFill>
              </a:rPr>
              <a:t>１申込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7" name="右矢印 96"/>
          <p:cNvSpPr/>
          <p:nvPr/>
        </p:nvSpPr>
        <p:spPr>
          <a:xfrm>
            <a:off x="4159529" y="2946080"/>
            <a:ext cx="161987" cy="222644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98" name="メモ 97"/>
          <p:cNvSpPr/>
          <p:nvPr/>
        </p:nvSpPr>
        <p:spPr>
          <a:xfrm>
            <a:off x="3253546" y="4757593"/>
            <a:ext cx="849128" cy="434587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宣言の証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9" name="下矢印 98"/>
          <p:cNvSpPr/>
          <p:nvPr/>
        </p:nvSpPr>
        <p:spPr>
          <a:xfrm>
            <a:off x="2241944" y="3417552"/>
            <a:ext cx="215982" cy="14984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角丸四角形 99"/>
          <p:cNvSpPr/>
          <p:nvPr/>
        </p:nvSpPr>
        <p:spPr>
          <a:xfrm>
            <a:off x="2072643" y="4792394"/>
            <a:ext cx="893300" cy="42147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登録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978550" y="2799405"/>
            <a:ext cx="832920" cy="50777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STEP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１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チェックシート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2" name="右矢印 101"/>
          <p:cNvSpPr/>
          <p:nvPr/>
        </p:nvSpPr>
        <p:spPr>
          <a:xfrm>
            <a:off x="1868445" y="2939116"/>
            <a:ext cx="161987" cy="210786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上矢印 102"/>
          <p:cNvSpPr/>
          <p:nvPr/>
        </p:nvSpPr>
        <p:spPr>
          <a:xfrm>
            <a:off x="3382847" y="3441534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04" name="角丸四角形 103"/>
          <p:cNvSpPr/>
          <p:nvPr/>
        </p:nvSpPr>
        <p:spPr>
          <a:xfrm>
            <a:off x="3247320" y="2805272"/>
            <a:ext cx="855897" cy="53862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取組・実践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5" name="メモ 104"/>
          <p:cNvSpPr/>
          <p:nvPr/>
        </p:nvSpPr>
        <p:spPr>
          <a:xfrm>
            <a:off x="4377828" y="2811744"/>
            <a:ext cx="953855" cy="507051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取組振り返り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（実施</a:t>
            </a:r>
            <a:r>
              <a:rPr lang="ja-JP" altLang="en-US" sz="1000" dirty="0" smtClean="0">
                <a:solidFill>
                  <a:schemeClr val="tx1"/>
                </a:solidFill>
              </a:rPr>
              <a:t>結果</a:t>
            </a:r>
            <a:r>
              <a:rPr lang="ja-JP" altLang="en-US" sz="800" dirty="0" smtClean="0">
                <a:solidFill>
                  <a:schemeClr val="tx1"/>
                </a:solidFill>
              </a:rPr>
              <a:t>レポート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確認書類</a:t>
            </a:r>
            <a:r>
              <a:rPr lang="ja-JP" altLang="en-US" sz="1000" dirty="0" smtClean="0">
                <a:solidFill>
                  <a:schemeClr val="tx1"/>
                </a:solidFill>
              </a:rPr>
              <a:t>）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06" name="下矢印 105"/>
          <p:cNvSpPr/>
          <p:nvPr/>
        </p:nvSpPr>
        <p:spPr>
          <a:xfrm>
            <a:off x="4547504" y="3441534"/>
            <a:ext cx="215982" cy="11757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07" name="角丸四角形 106"/>
          <p:cNvSpPr/>
          <p:nvPr/>
        </p:nvSpPr>
        <p:spPr>
          <a:xfrm>
            <a:off x="4429239" y="4773980"/>
            <a:ext cx="872990" cy="4214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評価・認定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8" name="額縁 107"/>
          <p:cNvSpPr/>
          <p:nvPr/>
        </p:nvSpPr>
        <p:spPr>
          <a:xfrm>
            <a:off x="5529195" y="3638597"/>
            <a:ext cx="980219" cy="451831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</a:t>
            </a:r>
            <a:r>
              <a:rPr lang="ja-JP" altLang="en-US" sz="1000" dirty="0">
                <a:solidFill>
                  <a:schemeClr val="tx1"/>
                </a:solidFill>
              </a:rPr>
              <a:t>優良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企業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銀の認定証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109" name="上矢印 108"/>
          <p:cNvSpPr/>
          <p:nvPr/>
        </p:nvSpPr>
        <p:spPr>
          <a:xfrm>
            <a:off x="5895080" y="3421640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10" name="角丸四角形 109"/>
          <p:cNvSpPr/>
          <p:nvPr/>
        </p:nvSpPr>
        <p:spPr>
          <a:xfrm>
            <a:off x="5613529" y="2940271"/>
            <a:ext cx="811554" cy="37809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達成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11" name="右矢印 110"/>
          <p:cNvSpPr/>
          <p:nvPr/>
        </p:nvSpPr>
        <p:spPr>
          <a:xfrm>
            <a:off x="3047795" y="4901304"/>
            <a:ext cx="159976" cy="208108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3254633" y="4114900"/>
            <a:ext cx="816788" cy="343329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ＨＰ（挑戦中）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5617496" y="4095913"/>
            <a:ext cx="841490" cy="341197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ＨＰ（認定）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115" name="右矢印 114"/>
          <p:cNvSpPr/>
          <p:nvPr/>
        </p:nvSpPr>
        <p:spPr>
          <a:xfrm>
            <a:off x="5324026" y="4863935"/>
            <a:ext cx="159976" cy="208108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1019381" y="2635222"/>
            <a:ext cx="792089" cy="1800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①課題の確認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2479832" y="3434387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6131046" y="3435482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⑫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送付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4789408" y="3415438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4527337" y="2655214"/>
            <a:ext cx="617202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振り返り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3344190" y="2655214"/>
            <a:ext cx="662158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チャレンジ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3620201" y="3429750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送付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4562220" y="5197942"/>
            <a:ext cx="627389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取組評価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81885" y="6457050"/>
            <a:ext cx="6612911" cy="1782314"/>
          </a:xfrm>
          <a:prstGeom prst="roundRect">
            <a:avLst>
              <a:gd name="adj" fmla="val 1257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健康企業宣言東京推進協議会とは、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東京都内の中小企業による健康経営・健康づくり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取組み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を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支援・普及・促進し、健康企業宣言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に取組む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企業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等に対して、健康優良企業として認定することを目的と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しています。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　参加機関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医療保険者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健康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保険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組合連合会東京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連合会、全国健康保険協会東京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支部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経済団体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商工会連合会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、東京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商工会議所、東京都商工会議所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連合会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自治体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関係団体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東京都医師会、東京都歯科医師会、東京都薬剤師会、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東京都社会保険労務士会、東京都中小企業診断士協会、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marL="7938" indent="677863"/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東京都総合健康保険組合協議会、東京都総合組合保健施設振興協会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390254" y="8354596"/>
            <a:ext cx="6212909" cy="49458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 健康企業宣言の取組みは、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日本健康会議の「健康なまち・職場の健康づくり宣言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」における「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協会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けんぽ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等の保険者のサポートを得て健康宣言等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に取組む企業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を１万社以上とする」宣言の実現に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向けた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取組みです。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7" name="メモ 156"/>
          <p:cNvSpPr/>
          <p:nvPr/>
        </p:nvSpPr>
        <p:spPr>
          <a:xfrm>
            <a:off x="3272061" y="3688573"/>
            <a:ext cx="849128" cy="434587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宣言の証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2099558" y="3778803"/>
            <a:ext cx="893300" cy="42147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受付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4411714" y="3686467"/>
            <a:ext cx="872990" cy="4214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確認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62" name="下矢印 161"/>
          <p:cNvSpPr/>
          <p:nvPr/>
        </p:nvSpPr>
        <p:spPr>
          <a:xfrm>
            <a:off x="2262877" y="4480831"/>
            <a:ext cx="215982" cy="196331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上矢印 162"/>
          <p:cNvSpPr/>
          <p:nvPr/>
        </p:nvSpPr>
        <p:spPr>
          <a:xfrm>
            <a:off x="3404873" y="4487145"/>
            <a:ext cx="248450" cy="179745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4" name="下矢印 163"/>
          <p:cNvSpPr/>
          <p:nvPr/>
        </p:nvSpPr>
        <p:spPr>
          <a:xfrm>
            <a:off x="4573426" y="4490114"/>
            <a:ext cx="215982" cy="17088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5" name="上矢印 164"/>
          <p:cNvSpPr/>
          <p:nvPr/>
        </p:nvSpPr>
        <p:spPr>
          <a:xfrm>
            <a:off x="5895079" y="4525140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6" name="正方形/長方形 165"/>
          <p:cNvSpPr/>
          <p:nvPr/>
        </p:nvSpPr>
        <p:spPr>
          <a:xfrm>
            <a:off x="2519293" y="4507375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届出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6119378" y="4505504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⑪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認定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4803538" y="4513278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3667926" y="4510129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発行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30485" y="5910973"/>
            <a:ext cx="4680520" cy="43084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企業の健康経営、本人と家族の健康づくり、安全衛生がテーマの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「ＳＴＥＰ２」 へ 挑戦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169131" y="5643113"/>
            <a:ext cx="507912" cy="144017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額縁 57"/>
          <p:cNvSpPr/>
          <p:nvPr/>
        </p:nvSpPr>
        <p:spPr>
          <a:xfrm>
            <a:off x="5536180" y="4709102"/>
            <a:ext cx="980219" cy="451831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</a:t>
            </a:r>
            <a:r>
              <a:rPr lang="ja-JP" altLang="en-US" sz="1000" dirty="0">
                <a:solidFill>
                  <a:schemeClr val="tx1"/>
                </a:solidFill>
              </a:rPr>
              <a:t>優良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企業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銀の認定証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3266100" y="5180241"/>
            <a:ext cx="816788" cy="343329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ＨＰ（挑戦中）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5605545" y="5162600"/>
            <a:ext cx="841490" cy="341197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ＨＰ（認定）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83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31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427</Words>
  <Application>Microsoft Office PowerPoint</Application>
  <PresentationFormat>A4 210 x 297 mm</PresentationFormat>
  <Paragraphs>103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HGPｺﾞｼｯｸE</vt:lpstr>
      <vt:lpstr>HGPｺﾞｼｯｸM</vt:lpstr>
      <vt:lpstr>HGP創英角ｺﾞｼｯｸUB</vt:lpstr>
      <vt:lpstr>HGSｺﾞｼｯｸE</vt:lpstr>
      <vt:lpstr>HGS創英角ｺﾞｼｯｸUB</vt:lpstr>
      <vt:lpstr>HGｺﾞｼｯｸE</vt:lpstr>
      <vt:lpstr>HG丸ｺﾞｼｯｸM-PRO</vt:lpstr>
      <vt:lpstr>HG創英角ｺﾞｼｯｸUB</vt:lpstr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関口　有紀</dc:creator>
  <cp:lastModifiedBy>大沼 靖</cp:lastModifiedBy>
  <cp:revision>287</cp:revision>
  <cp:lastPrinted>2019-02-27T07:20:41Z</cp:lastPrinted>
  <dcterms:created xsi:type="dcterms:W3CDTF">2015-09-07T23:26:23Z</dcterms:created>
  <dcterms:modified xsi:type="dcterms:W3CDTF">2019-02-27T07:20:47Z</dcterms:modified>
</cp:coreProperties>
</file>