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602" y="54"/>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387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872"/>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2019/2/27</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7808"/>
            <a:ext cx="5389563" cy="444166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4029"/>
            <a:ext cx="2919413" cy="49387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029"/>
            <a:ext cx="2919412" cy="493871"/>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2019/2/27</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62394" y="147126"/>
            <a:ext cx="6250951" cy="369332"/>
          </a:xfrm>
          <a:prstGeom prst="rect">
            <a:avLst/>
          </a:prstGeom>
          <a:noFill/>
        </p:spPr>
        <p:txBody>
          <a:bodyPr wrap="square" rtlCol="0">
            <a:spAutoFit/>
          </a:bodyPr>
          <a:lstStyle/>
          <a:p>
            <a:r>
              <a:rPr lang="ja-JP" altLang="ja-JP" b="1" dirty="0">
                <a:solidFill>
                  <a:schemeClr val="bg1"/>
                </a:solidFill>
              </a:rPr>
              <a:t>（別添）健康保険組合における理事会、組合会用資料（</a:t>
            </a:r>
            <a:r>
              <a:rPr lang="ja-JP" altLang="ja-JP" b="1" dirty="0" smtClean="0">
                <a:solidFill>
                  <a:schemeClr val="bg1"/>
                </a:solidFill>
              </a:rPr>
              <a:t>３－</a:t>
            </a:r>
            <a:r>
              <a:rPr lang="ja-JP" altLang="en-US" b="1" dirty="0" smtClean="0">
                <a:solidFill>
                  <a:schemeClr val="bg1"/>
                </a:solidFill>
              </a:rPr>
              <a:t>４</a:t>
            </a:r>
            <a:r>
              <a:rPr lang="ja-JP" altLang="ja-JP" b="1" dirty="0" smtClean="0">
                <a:solidFill>
                  <a:schemeClr val="bg1"/>
                </a:solidFill>
              </a:rPr>
              <a:t>）</a:t>
            </a:r>
            <a:endParaRPr lang="ja-JP" altLang="ja-JP" dirty="0">
              <a:solidFill>
                <a:schemeClr val="bg1"/>
              </a:solidFill>
            </a:endParaRPr>
          </a:p>
        </p:txBody>
      </p:sp>
      <p:graphicFrame>
        <p:nvGraphicFramePr>
          <p:cNvPr id="1040" name="表 1039"/>
          <p:cNvGraphicFramePr>
            <a:graphicFrameLocks noGrp="1"/>
          </p:cNvGraphicFramePr>
          <p:nvPr>
            <p:extLst>
              <p:ext uri="{D42A27DB-BD31-4B8C-83A1-F6EECF244321}">
                <p14:modId xmlns:p14="http://schemas.microsoft.com/office/powerpoint/2010/main" val="1068973435"/>
              </p:ext>
            </p:extLst>
          </p:nvPr>
        </p:nvGraphicFramePr>
        <p:xfrm>
          <a:off x="784870" y="7221154"/>
          <a:ext cx="5359484" cy="1481982"/>
        </p:xfrm>
        <a:graphic>
          <a:graphicData uri="http://schemas.openxmlformats.org/drawingml/2006/table">
            <a:tbl>
              <a:tblPr firstRow="1" bandRow="1">
                <a:tableStyleId>{5940675A-B579-460E-94D1-54222C63F5DA}</a:tableStyleId>
              </a:tblPr>
              <a:tblGrid>
                <a:gridCol w="1203970"/>
                <a:gridCol w="1783072"/>
                <a:gridCol w="825852"/>
                <a:gridCol w="1546590"/>
              </a:tblGrid>
              <a:tr h="439626">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 業 所 名</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solidFill>
                      <a:schemeClr val="bg1"/>
                    </a:solidFill>
                  </a:tcPr>
                </a:tc>
                <a:tc hMerge="1">
                  <a:txBody>
                    <a:bodyPr/>
                    <a:lstStyle/>
                    <a:p>
                      <a:endParaRPr kumimoji="1" lang="ja-JP" altLang="en-US"/>
                    </a:p>
                  </a:txBody>
                  <a:tcPr/>
                </a:tc>
                <a:tc hMerge="1">
                  <a:txBody>
                    <a:bodyPr/>
                    <a:lstStyle/>
                    <a:p>
                      <a:endParaRPr kumimoji="1" lang="ja-JP" altLang="en-US"/>
                    </a:p>
                  </a:txBody>
                  <a:tcPr/>
                </a:tc>
              </a:tr>
              <a:tr h="388564">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ご担当者様</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お名前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　　　　　　　　　　　　　　　　　　　　　　　　</a:t>
                      </a:r>
                      <a:endParaRPr kumimoji="1" lang="ja-JP" altLang="en-US"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様</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番号</a:t>
                      </a:r>
                    </a:p>
                  </a:txBody>
                  <a:tcPr marL="36000" marR="36000" marT="0" marB="0" anchor="ct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tc>
              </a:tr>
              <a:tr h="288032">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tc gridSpan="3">
                  <a:txBody>
                    <a:bodyPr/>
                    <a:lstStyle/>
                    <a:p>
                      <a:pPr algn="l"/>
                      <a:r>
                        <a:rPr kumimoji="1" lang="ja-JP" altLang="en-US" sz="1600" dirty="0" smtClean="0">
                          <a:latin typeface="HGSｺﾞｼｯｸM" panose="020B0600000000000000" pitchFamily="50" charset="-128"/>
                          <a:ea typeface="HGSｺﾞｼｯｸM" panose="020B0600000000000000" pitchFamily="50" charset="-128"/>
                        </a:rPr>
                        <a:t>　　　東京広告業健康保険組合</a:t>
                      </a:r>
                    </a:p>
                  </a:txBody>
                  <a:tcPr marL="36000" marR="36000" marT="0" marB="0">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solidFill>
                      <a:schemeClr val="bg1"/>
                    </a:solidFill>
                  </a:tcPr>
                </a:tc>
              </a:tr>
              <a:tr h="34713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担当者名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solidFill>
                      <a:schemeClr val="bg1"/>
                    </a:solidFill>
                  </a:tcPr>
                </a:tc>
                <a:tc>
                  <a:txBody>
                    <a:bodyPr/>
                    <a:lstStyle/>
                    <a:p>
                      <a:pPr algn="ctr"/>
                      <a:endParaRPr kumimoji="1" lang="ja-JP" altLang="en-US" sz="1400" dirty="0">
                        <a:latin typeface="HGSｺﾞｼｯｸM" panose="020B0600000000000000" pitchFamily="50" charset="-128"/>
                        <a:ea typeface="HGSｺﾞｼｯｸM" panose="020B0600000000000000" pitchFamily="50" charset="-128"/>
                      </a:endParaRPr>
                    </a:p>
                  </a:txBody>
                  <a:tcPr marL="36000" marR="36000" marT="0" marB="0" anchorCtr="1">
                    <a:solidFill>
                      <a:schemeClr val="bg1"/>
                    </a:solidFill>
                  </a:tcPr>
                </a:tc>
              </a:tr>
            </a:tbl>
          </a:graphicData>
        </a:graphic>
      </p:graphicFrame>
      <p:sp>
        <p:nvSpPr>
          <p:cNvPr id="1047" name="正方形/長方形 1046"/>
          <p:cNvSpPr/>
          <p:nvPr/>
        </p:nvSpPr>
        <p:spPr>
          <a:xfrm>
            <a:off x="476672"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64142"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grpSp>
        <p:nvGrpSpPr>
          <p:cNvPr id="16" name="グループ化 15"/>
          <p:cNvGrpSpPr/>
          <p:nvPr/>
        </p:nvGrpSpPr>
        <p:grpSpPr>
          <a:xfrm>
            <a:off x="787551" y="8823657"/>
            <a:ext cx="5580390" cy="789538"/>
            <a:chOff x="1737436" y="9383155"/>
            <a:chExt cx="4113208" cy="603722"/>
          </a:xfrm>
        </p:grpSpPr>
        <p:sp>
          <p:nvSpPr>
            <p:cNvPr id="53" name="正方形/長方形 52"/>
            <p:cNvSpPr/>
            <p:nvPr/>
          </p:nvSpPr>
          <p:spPr>
            <a:xfrm>
              <a:off x="1737436" y="9383155"/>
              <a:ext cx="4113208" cy="60372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ja-JP" altLang="en-US" sz="1200" dirty="0" smtClean="0">
                  <a:solidFill>
                    <a:srgbClr val="FF0000"/>
                  </a:solidFill>
                  <a:latin typeface="HGSｺﾞｼｯｸM" panose="020B0600000000000000" pitchFamily="50" charset="-128"/>
                  <a:ea typeface="HGSｺﾞｼｯｸM" panose="020B0600000000000000" pitchFamily="50" charset="-128"/>
                </a:rPr>
                <a:t>東京広告業健康保険組合ホームページでの紹介を</a:t>
              </a:r>
              <a:r>
                <a:rPr lang="ja-JP" altLang="en-US" sz="1200" b="1" dirty="0" smtClean="0">
                  <a:solidFill>
                    <a:srgbClr val="FF0000"/>
                  </a:solidFill>
                  <a:latin typeface="HGSｺﾞｼｯｸM" panose="020B0600000000000000" pitchFamily="50" charset="-128"/>
                  <a:ea typeface="HGSｺﾞｼｯｸM" panose="020B0600000000000000" pitchFamily="50" charset="-128"/>
                </a:rPr>
                <a:t>希望しない</a:t>
              </a:r>
              <a:endParaRPr lang="en-US" altLang="ja-JP" sz="1200" b="1" dirty="0" smtClean="0">
                <a:solidFill>
                  <a:srgbClr val="FF0000"/>
                </a:solidFill>
                <a:latin typeface="HGSｺﾞｼｯｸM" panose="020B0600000000000000" pitchFamily="50" charset="-128"/>
                <a:ea typeface="HGSｺﾞｼｯｸM" panose="020B0600000000000000" pitchFamily="50" charset="-128"/>
              </a:endParaRPr>
            </a:p>
            <a:p>
              <a:r>
                <a:rPr lang="en-US" altLang="ja-JP" sz="800" dirty="0" smtClean="0">
                  <a:latin typeface="HGSｺﾞｼｯｸM" panose="020B0600000000000000" pitchFamily="50" charset="-128"/>
                  <a:ea typeface="HGSｺﾞｼｯｸM" panose="020B0600000000000000" pitchFamily="50" charset="-128"/>
                </a:rPr>
                <a:t>※</a:t>
              </a:r>
              <a:r>
                <a:rPr lang="ja-JP" altLang="en-US" sz="800" dirty="0" smtClean="0">
                  <a:latin typeface="HGSｺﾞｼｯｸM" panose="020B0600000000000000" pitchFamily="50" charset="-128"/>
                  <a:ea typeface="HGSｺﾞｼｯｸM" panose="020B0600000000000000" pitchFamily="50" charset="-128"/>
                </a:rPr>
                <a:t>ホームページ</a:t>
              </a:r>
              <a:r>
                <a:rPr lang="ja-JP" altLang="en-US" sz="800" dirty="0">
                  <a:latin typeface="HGSｺﾞｼｯｸM" panose="020B0600000000000000" pitchFamily="50" charset="-128"/>
                  <a:ea typeface="HGSｺﾞｼｯｸM" panose="020B0600000000000000" pitchFamily="50" charset="-128"/>
                </a:rPr>
                <a:t>で、健康企業宣言</a:t>
              </a:r>
              <a:r>
                <a:rPr lang="ja-JP" altLang="en-US" sz="800" dirty="0" smtClean="0">
                  <a:latin typeface="HGSｺﾞｼｯｸM" panose="020B0600000000000000" pitchFamily="50" charset="-128"/>
                  <a:ea typeface="HGSｺﾞｼｯｸM" panose="020B0600000000000000" pitchFamily="50" charset="-128"/>
                </a:rPr>
                <a:t>をされた事業所を紹介します</a:t>
              </a:r>
              <a:r>
                <a:rPr kumimoji="1" lang="ja-JP" altLang="en-US" sz="800" dirty="0" smtClean="0">
                  <a:solidFill>
                    <a:schemeClr val="tx1"/>
                  </a:solidFill>
                  <a:latin typeface="HGSｺﾞｼｯｸE" panose="020B0900000000000000" pitchFamily="50" charset="-128"/>
                  <a:ea typeface="HGSｺﾞｼｯｸE" panose="020B0900000000000000" pitchFamily="50" charset="-128"/>
                </a:rPr>
                <a:t>。</a:t>
              </a:r>
              <a:r>
                <a:rPr kumimoji="1" lang="ja-JP" altLang="en-US" sz="800" u="sng" dirty="0" smtClean="0">
                  <a:solidFill>
                    <a:schemeClr val="tx1"/>
                  </a:solidFill>
                  <a:latin typeface="HGPｺﾞｼｯｸM" panose="020B0600000000000000" pitchFamily="50" charset="-128"/>
                  <a:ea typeface="HGPｺﾞｼｯｸM" panose="020B0600000000000000" pitchFamily="50" charset="-128"/>
                </a:rPr>
                <a:t>掲載を希望しない場合に限り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チェックをお願いします</a:t>
              </a:r>
              <a:r>
                <a:rPr lang="ja-JP" altLang="en-US" sz="80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健康保険組合連合会東京連合会へ情報提供いたしますのでご了承願います。</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p:txBody>
        </p:sp>
        <p:sp>
          <p:nvSpPr>
            <p:cNvPr id="54" name="正方形/長方形 53"/>
            <p:cNvSpPr/>
            <p:nvPr/>
          </p:nvSpPr>
          <p:spPr>
            <a:xfrm>
              <a:off x="4817728" y="9505614"/>
              <a:ext cx="133881" cy="139576"/>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grpSp>
      <p:grpSp>
        <p:nvGrpSpPr>
          <p:cNvPr id="20" name="グループ化 19"/>
          <p:cNvGrpSpPr/>
          <p:nvPr/>
        </p:nvGrpSpPr>
        <p:grpSpPr>
          <a:xfrm>
            <a:off x="687197" y="3303094"/>
            <a:ext cx="5626461" cy="3715434"/>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164072" y="3092756"/>
              <a:ext cx="4249125" cy="680976"/>
              <a:chOff x="1111500" y="4002702"/>
              <a:chExt cx="4249125" cy="680976"/>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111500" y="4002702"/>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400" dirty="0" smtClean="0">
                    <a:latin typeface="NSimSun" panose="02010609030101010101" pitchFamily="49" charset="-122"/>
                    <a:ea typeface="NSimSun" panose="02010609030101010101" pitchFamily="49" charset="-122"/>
                  </a:rPr>
                  <a:t>☑</a:t>
                </a:r>
                <a:endParaRPr kumimoji="1" lang="en-US" altLang="ja-JP" sz="4400" dirty="0" smtClean="0">
                  <a:latin typeface="NSimSun" panose="02010609030101010101" pitchFamily="49" charset="-122"/>
                  <a:ea typeface="NSimSun" panose="02010609030101010101" pitchFamily="49" charset="-122"/>
                </a:endParaRPr>
              </a:p>
            </p:txBody>
          </p:sp>
        </p:grpSp>
      </p:grpSp>
      <p:grpSp>
        <p:nvGrpSpPr>
          <p:cNvPr id="6" name="グループ化 5"/>
          <p:cNvGrpSpPr/>
          <p:nvPr/>
        </p:nvGrpSpPr>
        <p:grpSpPr>
          <a:xfrm>
            <a:off x="1470695" y="239459"/>
            <a:ext cx="4006780" cy="1113141"/>
            <a:chOff x="1159999" y="491488"/>
            <a:chExt cx="4540981" cy="1113141"/>
          </a:xfrm>
        </p:grpSpPr>
        <p:sp>
          <p:nvSpPr>
            <p:cNvPr id="8" name="正方形/長方形 7"/>
            <p:cNvSpPr/>
            <p:nvPr/>
          </p:nvSpPr>
          <p:spPr>
            <a:xfrm>
              <a:off x="1159999" y="1028566"/>
              <a:ext cx="4536503"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800" dirty="0" smtClean="0">
                  <a:latin typeface="HGSｺﾞｼｯｸE" panose="020B0900000000000000" pitchFamily="50" charset="-128"/>
                  <a:ea typeface="HGSｺﾞｼｯｸE" panose="020B0900000000000000" pitchFamily="50" charset="-128"/>
                </a:rPr>
                <a:t>03-6226-4526</a:t>
              </a:r>
              <a:endParaRPr kumimoji="1" lang="ja-JP" altLang="en-US" sz="2800" dirty="0">
                <a:latin typeface="HGSｺﾞｼｯｸE" panose="020B0900000000000000" pitchFamily="50" charset="-128"/>
                <a:ea typeface="HGSｺﾞｼｯｸE" panose="020B0900000000000000" pitchFamily="50" charset="-128"/>
              </a:endParaRPr>
            </a:p>
          </p:txBody>
        </p:sp>
        <p:sp>
          <p:nvSpPr>
            <p:cNvPr id="10" name="正方形/長方形 9"/>
            <p:cNvSpPr/>
            <p:nvPr/>
          </p:nvSpPr>
          <p:spPr>
            <a:xfrm>
              <a:off x="1159999" y="779519"/>
              <a:ext cx="4536503"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dirty="0" smtClean="0">
                  <a:solidFill>
                    <a:schemeClr val="tx1"/>
                  </a:solidFill>
                  <a:latin typeface="HGSｺﾞｼｯｸE" panose="020B0900000000000000" pitchFamily="50" charset="-128"/>
                  <a:ea typeface="HGSｺﾞｼｯｸE" panose="020B0900000000000000" pitchFamily="50" charset="-128"/>
                </a:rPr>
                <a:t>FAX</a:t>
              </a: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送信先：</a:t>
              </a:r>
              <a:r>
                <a:rPr lang="ja-JP" altLang="en-US" sz="1400" dirty="0" smtClean="0">
                  <a:solidFill>
                    <a:schemeClr val="tx1"/>
                  </a:solidFill>
                  <a:latin typeface="HGSｺﾞｼｯｸE" panose="020B0900000000000000" pitchFamily="50" charset="-128"/>
                  <a:ea typeface="HGSｺﾞｼｯｸE" panose="020B0900000000000000" pitchFamily="50" charset="-128"/>
                </a:rPr>
                <a:t>東京広告業</a:t>
              </a: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健康保険組合</a:t>
              </a:r>
              <a:r>
                <a:rPr kumimoji="1" lang="ja-JP" altLang="en-US" sz="1600" dirty="0" smtClean="0">
                  <a:solidFill>
                    <a:schemeClr val="tx1"/>
                  </a:solidFill>
                  <a:latin typeface="HGSｺﾞｼｯｸE" panose="020B0900000000000000" pitchFamily="50" charset="-128"/>
                  <a:ea typeface="HGSｺﾞｼｯｸE" panose="020B0900000000000000" pitchFamily="50" charset="-128"/>
                </a:rPr>
                <a:t>　宛</a:t>
              </a:r>
              <a:endParaRPr kumimoji="1" lang="ja-JP" altLang="en-US" sz="1600" dirty="0">
                <a:solidFill>
                  <a:schemeClr val="tx1"/>
                </a:solidFill>
                <a:latin typeface="HGSｺﾞｼｯｸE" panose="020B0900000000000000" pitchFamily="50" charset="-128"/>
                <a:ea typeface="HGSｺﾞｼｯｸE" panose="020B0900000000000000" pitchFamily="50" charset="-128"/>
              </a:endParaRPr>
            </a:p>
          </p:txBody>
        </p:sp>
        <p:sp>
          <p:nvSpPr>
            <p:cNvPr id="1042" name="正方形/長方形 1041"/>
            <p:cNvSpPr/>
            <p:nvPr/>
          </p:nvSpPr>
          <p:spPr>
            <a:xfrm>
              <a:off x="1164472" y="1388605"/>
              <a:ext cx="4536508" cy="216024"/>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smtClean="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smtClean="0">
                <a:solidFill>
                  <a:schemeClr val="tx1"/>
                </a:solidFill>
                <a:latin typeface="HGSｺﾞｼｯｸM" panose="020B0600000000000000" pitchFamily="50" charset="-128"/>
                <a:ea typeface="HGSｺﾞｼｯｸM" panose="020B0600000000000000" pitchFamily="50" charset="-128"/>
              </a:endParaRPr>
            </a:p>
          </p:txBody>
        </p:sp>
        <p:sp>
          <p:nvSpPr>
            <p:cNvPr id="5" name="二等辺三角形 4"/>
            <p:cNvSpPr/>
            <p:nvPr/>
          </p:nvSpPr>
          <p:spPr>
            <a:xfrm>
              <a:off x="2868509" y="491488"/>
              <a:ext cx="1072227" cy="288032"/>
            </a:xfrm>
            <a:prstGeom prst="triangle">
              <a:avLst>
                <a:gd name="adj" fmla="val 47335"/>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46414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　　健康企業宣言</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HGSｺﾞｼｯｸE" panose="020B0900000000000000" pitchFamily="50" charset="-128"/>
                    <a:ea typeface="HGSｺﾞｼｯｸE" panose="020B0900000000000000" pitchFamily="50" charset="-128"/>
                  </a:rPr>
                  <a:t>応募</a:t>
                </a:r>
                <a:endParaRPr lang="en-US" altLang="ja-JP" dirty="0" smtClean="0">
                  <a:latin typeface="HGSｺﾞｼｯｸE" panose="020B0900000000000000" pitchFamily="50" charset="-128"/>
                  <a:ea typeface="HGSｺﾞｼｯｸE" panose="020B0900000000000000" pitchFamily="50" charset="-128"/>
                </a:endParaRPr>
              </a:p>
              <a:p>
                <a:pPr algn="ctr"/>
                <a:r>
                  <a:rPr lang="ja-JP" altLang="en-US" dirty="0" smtClean="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369071" y="9561512"/>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東京広告</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業</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smtClean="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様式</a:t>
            </a:r>
            <a:r>
              <a:rPr lang="en-US" altLang="ja-JP" sz="1200" dirty="0">
                <a:latin typeface="ＭＳ Ｐ明朝" panose="02020600040205080304" pitchFamily="18" charset="-128"/>
                <a:ea typeface="ＭＳ Ｐ明朝" panose="02020600040205080304" pitchFamily="18" charset="-128"/>
              </a:rPr>
              <a:t>1</a:t>
            </a:r>
            <a:r>
              <a:rPr kumimoji="1" lang="en-US" altLang="ja-JP" sz="1200" dirty="0" smtClean="0">
                <a:latin typeface="ＭＳ Ｐ明朝" panose="02020600040205080304" pitchFamily="18" charset="-128"/>
                <a:ea typeface="ＭＳ Ｐ明朝" panose="02020600040205080304" pitchFamily="18" charset="-128"/>
              </a:rPr>
              <a:t>)</a:t>
            </a:r>
            <a:endParaRPr kumimoji="1" lang="ja-JP" altLang="en-US" sz="1200" dirty="0">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147044" y="4338792"/>
            <a:ext cx="3957333"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健診結果の活用をします。</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147043" y="4703518"/>
            <a:ext cx="333503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健康づくり環境を整えます。</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44942" y="5089010"/>
            <a:ext cx="4037094"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「食」に取組みます。</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44942" y="5499735"/>
            <a:ext cx="4174469"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「運動」に取組みます。</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44942" y="5871779"/>
            <a:ext cx="415638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「禁煙」に取組みます。</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45314" y="6257117"/>
            <a:ext cx="4177214"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の健康」に取組みます。</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549851" y="4528971"/>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smtClean="0">
                <a:latin typeface="NSimSun" panose="02010609030101010101" pitchFamily="49" charset="-122"/>
                <a:ea typeface="NSimSun" panose="02010609030101010101" pitchFamily="49" charset="-122"/>
              </a:rPr>
              <a:t>☑</a:t>
            </a:r>
            <a:endParaRPr kumimoji="1" lang="en-US" altLang="ja-JP" sz="2800" dirty="0" smtClean="0">
              <a:latin typeface="NSimSun" panose="02010609030101010101" pitchFamily="49" charset="-122"/>
              <a:ea typeface="NSimSun" panose="02010609030101010101" pitchFamily="49" charset="-122"/>
            </a:endParaRPr>
          </a:p>
        </p:txBody>
      </p:sp>
      <p:sp>
        <p:nvSpPr>
          <p:cNvPr id="47" name="正方形/長方形 46"/>
          <p:cNvSpPr/>
          <p:nvPr/>
        </p:nvSpPr>
        <p:spPr>
          <a:xfrm>
            <a:off x="1549852" y="4165266"/>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smtClean="0">
                <a:latin typeface="NSimSun" panose="02010609030101010101" pitchFamily="49" charset="-122"/>
                <a:ea typeface="NSimSun" panose="02010609030101010101" pitchFamily="49" charset="-122"/>
              </a:rPr>
              <a:t>☑</a:t>
            </a:r>
            <a:endParaRPr kumimoji="1" lang="en-US" altLang="ja-JP" sz="2800" dirty="0" smtClean="0">
              <a:latin typeface="NSimSun" panose="02010609030101010101" pitchFamily="49" charset="-122"/>
              <a:ea typeface="NSimSun" panose="02010609030101010101" pitchFamily="49" charset="-122"/>
            </a:endParaRPr>
          </a:p>
        </p:txBody>
      </p:sp>
      <p:sp>
        <p:nvSpPr>
          <p:cNvPr id="48" name="正方形/長方形 47"/>
          <p:cNvSpPr/>
          <p:nvPr/>
        </p:nvSpPr>
        <p:spPr>
          <a:xfrm>
            <a:off x="1549850" y="4901021"/>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smtClean="0">
                <a:latin typeface="NSimSun" panose="02010609030101010101" pitchFamily="49" charset="-122"/>
                <a:ea typeface="NSimSun" panose="02010609030101010101" pitchFamily="49" charset="-122"/>
              </a:rPr>
              <a:t>☑</a:t>
            </a:r>
            <a:endParaRPr kumimoji="1" lang="en-US" altLang="ja-JP" sz="2800" dirty="0" smtClean="0">
              <a:latin typeface="NSimSun" panose="02010609030101010101" pitchFamily="49" charset="-122"/>
              <a:ea typeface="NSimSun" panose="02010609030101010101" pitchFamily="49" charset="-122"/>
            </a:endParaRPr>
          </a:p>
        </p:txBody>
      </p:sp>
      <p:sp>
        <p:nvSpPr>
          <p:cNvPr id="49" name="正方形/長方形 48"/>
          <p:cNvSpPr/>
          <p:nvPr/>
        </p:nvSpPr>
        <p:spPr>
          <a:xfrm>
            <a:off x="1549849" y="530354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smtClean="0">
                <a:latin typeface="NSimSun" panose="02010609030101010101" pitchFamily="49" charset="-122"/>
                <a:ea typeface="NSimSun" panose="02010609030101010101" pitchFamily="49" charset="-122"/>
              </a:rPr>
              <a:t>☑</a:t>
            </a:r>
            <a:endParaRPr kumimoji="1" lang="en-US" altLang="ja-JP" sz="2800" dirty="0" smtClean="0">
              <a:latin typeface="NSimSun" panose="02010609030101010101" pitchFamily="49" charset="-122"/>
              <a:ea typeface="NSimSun" panose="02010609030101010101" pitchFamily="49" charset="-122"/>
            </a:endParaRPr>
          </a:p>
        </p:txBody>
      </p:sp>
      <p:sp>
        <p:nvSpPr>
          <p:cNvPr id="50" name="正方形/長方形 49"/>
          <p:cNvSpPr/>
          <p:nvPr/>
        </p:nvSpPr>
        <p:spPr>
          <a:xfrm>
            <a:off x="1549848" y="5676584"/>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smtClean="0">
                <a:latin typeface="NSimSun" panose="02010609030101010101" pitchFamily="49" charset="-122"/>
                <a:ea typeface="NSimSun" panose="02010609030101010101" pitchFamily="49" charset="-122"/>
              </a:rPr>
              <a:t>☑</a:t>
            </a:r>
            <a:endParaRPr kumimoji="1" lang="en-US" altLang="ja-JP" sz="2800" dirty="0" smtClean="0">
              <a:latin typeface="NSimSun" panose="02010609030101010101" pitchFamily="49" charset="-122"/>
              <a:ea typeface="NSimSun" panose="02010609030101010101" pitchFamily="49" charset="-122"/>
            </a:endParaRPr>
          </a:p>
        </p:txBody>
      </p:sp>
      <p:sp>
        <p:nvSpPr>
          <p:cNvPr id="52" name="正方形/長方形 51"/>
          <p:cNvSpPr/>
          <p:nvPr/>
        </p:nvSpPr>
        <p:spPr>
          <a:xfrm>
            <a:off x="1549847" y="6054659"/>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smtClean="0">
                <a:latin typeface="NSimSun" panose="02010609030101010101" pitchFamily="49" charset="-122"/>
                <a:ea typeface="NSimSun" panose="02010609030101010101" pitchFamily="49" charset="-122"/>
              </a:rPr>
              <a:t>☑</a:t>
            </a:r>
            <a:endParaRPr kumimoji="1" lang="en-US" altLang="ja-JP" sz="2800" dirty="0" smtClean="0">
              <a:latin typeface="NSimSun" panose="02010609030101010101" pitchFamily="49" charset="-122"/>
              <a:ea typeface="NSimSun" panose="02010609030101010101" pitchFamily="49" charset="-122"/>
            </a:endParaRPr>
          </a:p>
        </p:txBody>
      </p:sp>
    </p:spTree>
    <p:extLst>
      <p:ext uri="{BB962C8B-B14F-4D97-AF65-F5344CB8AC3E}">
        <p14:creationId xmlns:p14="http://schemas.microsoft.com/office/powerpoint/2010/main" val="4179602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smtClean="0"/>
              <a:t>事業主が「健康企業宣言」をすることで、従業員と</a:t>
            </a:r>
            <a:r>
              <a:rPr lang="ja-JP" altLang="en-US" sz="1300" b="1" dirty="0" smtClean="0"/>
              <a:t>一体となって健康づくりに取り組める</a:t>
            </a:r>
            <a:endParaRPr lang="en-US" altLang="ja-JP" sz="1300" b="1" dirty="0" smtClean="0"/>
          </a:p>
          <a:p>
            <a:pPr algn="ctr"/>
            <a:endParaRPr lang="en-US" altLang="ja-JP" sz="800" dirty="0" smtClean="0"/>
          </a:p>
          <a:p>
            <a:pPr algn="ctr"/>
            <a:r>
              <a:rPr lang="ja-JP" altLang="en-US" sz="2000" u="sng" dirty="0" smtClean="0"/>
              <a:t>従業員の健康への投資は企業の利益の向上につながる</a:t>
            </a:r>
            <a:endParaRPr lang="en-US" altLang="ja-JP" sz="2000" u="sng" dirty="0" smtClean="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企業で健康づくりをすることで、リスク低減が期待できます。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また、ホームページで取組みを公表、さらに、認定証を贈呈した事業所は健康づくりに取組み認定を受けた企業としてホームページで紹介します。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では、健康経営を行うために職場の健康づくりに取組む環境を整えます。健康企業宣言取組み内容をクリアすると、健康保険組合連合会東京連合会より健康優良企業として「銀の認定証」を贈呈します。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宣言取組み内容</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クリアすると、健康企業宣言東京推進協議会より健康優良企業として「金の認定証」を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贈呈します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健康企業宣言</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a:t>
              </a: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は従業員の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204864" y="9270495"/>
            <a:ext cx="2592287" cy="507041"/>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東京広告</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業</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smtClean="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a:t>
            </a:r>
            <a:r>
              <a:rPr lang="ja-JP" altLang="ja-JP" sz="1100" dirty="0" smtClean="0">
                <a:solidFill>
                  <a:schemeClr val="tx1"/>
                </a:solidFill>
                <a:latin typeface="+mn-ea"/>
              </a:rPr>
              <a:t>の取組み</a:t>
            </a:r>
            <a:r>
              <a:rPr lang="ja-JP" altLang="ja-JP" sz="1100" dirty="0">
                <a:solidFill>
                  <a:schemeClr val="tx1"/>
                </a:solidFill>
                <a:latin typeface="+mn-ea"/>
              </a:rPr>
              <a:t>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smtClean="0">
                <a:solidFill>
                  <a:schemeClr val="tx1"/>
                </a:solidFill>
                <a:latin typeface="+mn-ea"/>
              </a:rPr>
              <a:t>しています。</a:t>
            </a:r>
            <a:endParaRPr lang="en-US" altLang="ja-JP" sz="1100" dirty="0" smtClean="0">
              <a:solidFill>
                <a:schemeClr val="tx1"/>
              </a:solidFill>
              <a:latin typeface="+mn-ea"/>
            </a:endParaRPr>
          </a:p>
          <a:p>
            <a:r>
              <a:rPr lang="ja-JP" altLang="en-US" sz="1100" dirty="0" smtClean="0">
                <a:solidFill>
                  <a:schemeClr val="tx1"/>
                </a:solidFill>
                <a:latin typeface="+mn-ea"/>
              </a:rPr>
              <a:t>　参加機関</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医療保険者</a:t>
            </a:r>
            <a:r>
              <a:rPr lang="en-US" altLang="ja-JP" sz="1100" dirty="0" smtClean="0">
                <a:solidFill>
                  <a:schemeClr val="tx1"/>
                </a:solidFill>
                <a:latin typeface="+mn-ea"/>
              </a:rPr>
              <a:t>】	</a:t>
            </a:r>
            <a:r>
              <a:rPr lang="ja-JP" altLang="en-US" sz="1100" dirty="0" smtClean="0">
                <a:solidFill>
                  <a:schemeClr val="tx1"/>
                </a:solidFill>
                <a:latin typeface="+mn-ea"/>
              </a:rPr>
              <a:t>健康</a:t>
            </a:r>
            <a:r>
              <a:rPr lang="ja-JP" altLang="en-US" sz="1100" dirty="0">
                <a:solidFill>
                  <a:schemeClr val="tx1"/>
                </a:solidFill>
                <a:latin typeface="+mn-ea"/>
              </a:rPr>
              <a:t>保険</a:t>
            </a:r>
            <a:r>
              <a:rPr lang="ja-JP" altLang="en-US" sz="1100" dirty="0" smtClean="0">
                <a:solidFill>
                  <a:schemeClr val="tx1"/>
                </a:solidFill>
                <a:latin typeface="+mn-ea"/>
              </a:rPr>
              <a:t>組合連合会東京</a:t>
            </a:r>
            <a:r>
              <a:rPr lang="ja-JP" altLang="en-US" sz="1100" dirty="0">
                <a:solidFill>
                  <a:schemeClr val="tx1"/>
                </a:solidFill>
                <a:latin typeface="+mn-ea"/>
              </a:rPr>
              <a:t>連合会、全国健康保険協会東京</a:t>
            </a:r>
            <a:r>
              <a:rPr lang="ja-JP" altLang="en-US" sz="1100" dirty="0" smtClean="0">
                <a:solidFill>
                  <a:schemeClr val="tx1"/>
                </a:solidFill>
                <a:latin typeface="+mn-ea"/>
              </a:rPr>
              <a:t>支部</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経済団体</a:t>
            </a:r>
            <a:r>
              <a:rPr lang="en-US" altLang="ja-JP" sz="1100" dirty="0" smtClean="0">
                <a:solidFill>
                  <a:schemeClr val="tx1"/>
                </a:solidFill>
                <a:latin typeface="+mn-ea"/>
              </a:rPr>
              <a:t>】	</a:t>
            </a:r>
            <a:r>
              <a:rPr lang="ja-JP" altLang="en-US" sz="1100" dirty="0" smtClean="0">
                <a:solidFill>
                  <a:schemeClr val="tx1"/>
                </a:solidFill>
                <a:latin typeface="+mn-ea"/>
              </a:rPr>
              <a:t>東京都</a:t>
            </a:r>
            <a:r>
              <a:rPr lang="ja-JP" altLang="en-US" sz="1100" dirty="0">
                <a:solidFill>
                  <a:schemeClr val="tx1"/>
                </a:solidFill>
                <a:latin typeface="+mn-ea"/>
              </a:rPr>
              <a:t>商工会連合会</a:t>
            </a:r>
            <a:r>
              <a:rPr lang="ja-JP" altLang="en-US" sz="1100" dirty="0" smtClean="0">
                <a:solidFill>
                  <a:schemeClr val="tx1"/>
                </a:solidFill>
                <a:latin typeface="+mn-ea"/>
              </a:rPr>
              <a:t>、東京</a:t>
            </a:r>
            <a:r>
              <a:rPr lang="ja-JP" altLang="en-US" sz="1100" dirty="0">
                <a:solidFill>
                  <a:schemeClr val="tx1"/>
                </a:solidFill>
                <a:latin typeface="+mn-ea"/>
              </a:rPr>
              <a:t>商工会議所、東京都商工会議所</a:t>
            </a:r>
            <a:r>
              <a:rPr lang="ja-JP" altLang="en-US" sz="1100" dirty="0" smtClean="0">
                <a:solidFill>
                  <a:schemeClr val="tx1"/>
                </a:solidFill>
                <a:latin typeface="+mn-ea"/>
              </a:rPr>
              <a:t>連合会</a:t>
            </a:r>
            <a:endParaRPr lang="en-US" altLang="ja-JP" sz="1100" dirty="0" smtClean="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smtClean="0">
                <a:solidFill>
                  <a:schemeClr val="tx1"/>
                </a:solidFill>
                <a:latin typeface="+mn-ea"/>
              </a:rPr>
              <a:t>東京都</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関係団体</a:t>
            </a:r>
            <a:r>
              <a:rPr lang="en-US" altLang="ja-JP" sz="1100" dirty="0" smtClean="0">
                <a:solidFill>
                  <a:schemeClr val="tx1"/>
                </a:solidFill>
                <a:latin typeface="+mn-ea"/>
              </a:rPr>
              <a:t>】	</a:t>
            </a:r>
            <a:r>
              <a:rPr lang="ja-JP" altLang="en-US" sz="1100" dirty="0" smtClean="0">
                <a:solidFill>
                  <a:schemeClr val="tx1"/>
                </a:solidFill>
                <a:latin typeface="+mn-ea"/>
              </a:rPr>
              <a:t>東京都医師会、東京都歯科医師会、東京都薬剤師会、</a:t>
            </a:r>
            <a:endParaRPr lang="en-US" altLang="ja-JP" sz="1100" dirty="0" smtClean="0">
              <a:solidFill>
                <a:schemeClr val="tx1"/>
              </a:solidFill>
              <a:latin typeface="+mn-ea"/>
            </a:endParaRPr>
          </a:p>
          <a:p>
            <a:r>
              <a:rPr lang="en-US" altLang="ja-JP" sz="1100" dirty="0">
                <a:solidFill>
                  <a:schemeClr val="tx1"/>
                </a:solidFill>
                <a:latin typeface="+mn-ea"/>
              </a:rPr>
              <a:t>	</a:t>
            </a:r>
            <a:r>
              <a:rPr lang="ja-JP" altLang="en-US" sz="1100" dirty="0" smtClean="0">
                <a:solidFill>
                  <a:schemeClr val="tx1"/>
                </a:solidFill>
                <a:latin typeface="+mn-ea"/>
              </a:rPr>
              <a:t>東京都社会保険労務士会、東京都中小企業診断士協会、</a:t>
            </a:r>
            <a:endParaRPr lang="en-US" altLang="ja-JP" sz="1100" dirty="0" smtClean="0">
              <a:solidFill>
                <a:schemeClr val="tx1"/>
              </a:solidFill>
              <a:latin typeface="+mn-ea"/>
            </a:endParaRPr>
          </a:p>
          <a:p>
            <a:pPr marL="7938" indent="677863"/>
            <a:r>
              <a:rPr lang="en-US" altLang="ja-JP" sz="1100" dirty="0" smtClean="0">
                <a:solidFill>
                  <a:schemeClr val="tx1"/>
                </a:solidFill>
                <a:latin typeface="+mn-ea"/>
              </a:rPr>
              <a:t>	</a:t>
            </a:r>
            <a:r>
              <a:rPr lang="ja-JP" altLang="en-US" sz="1100" dirty="0" smtClean="0">
                <a:solidFill>
                  <a:schemeClr val="tx1"/>
                </a:solidFill>
                <a:latin typeface="+mn-ea"/>
              </a:rPr>
              <a:t>東京都総合健康保険組合協議会、東京都総合組合保健施設振興協会</a:t>
            </a:r>
            <a:endParaRPr lang="en-US" altLang="ja-JP" sz="1100" dirty="0" smtClean="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4174</TotalTime>
  <Words>323</Words>
  <Application>Microsoft Office PowerPoint</Application>
  <PresentationFormat>A4 210 x 297 mm</PresentationFormat>
  <Paragraphs>72</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HGPｺﾞｼｯｸM</vt:lpstr>
      <vt:lpstr>HGP創英角ｺﾞｼｯｸUB</vt:lpstr>
      <vt:lpstr>HGSｺﾞｼｯｸE</vt:lpstr>
      <vt:lpstr>HGSｺﾞｼｯｸM</vt:lpstr>
      <vt:lpstr>ＭＳ Ｐゴシック</vt:lpstr>
      <vt:lpstr>ＭＳ Ｐ明朝</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大沼 靖</cp:lastModifiedBy>
  <cp:revision>252</cp:revision>
  <cp:lastPrinted>2017-08-25T04:59:29Z</cp:lastPrinted>
  <dcterms:created xsi:type="dcterms:W3CDTF">2015-09-07T23:26:23Z</dcterms:created>
  <dcterms:modified xsi:type="dcterms:W3CDTF">2019-02-27T07:22:08Z</dcterms:modified>
</cp:coreProperties>
</file>